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97" r:id="rId4"/>
    <p:sldId id="261" r:id="rId5"/>
    <p:sldId id="264" r:id="rId6"/>
    <p:sldId id="285" r:id="rId7"/>
    <p:sldId id="286" r:id="rId8"/>
    <p:sldId id="287" r:id="rId9"/>
    <p:sldId id="290" r:id="rId10"/>
    <p:sldId id="288" r:id="rId11"/>
    <p:sldId id="289" r:id="rId12"/>
    <p:sldId id="293" r:id="rId13"/>
    <p:sldId id="291" r:id="rId14"/>
    <p:sldId id="292" r:id="rId15"/>
    <p:sldId id="294" r:id="rId16"/>
    <p:sldId id="295" r:id="rId17"/>
    <p:sldId id="265" r:id="rId18"/>
    <p:sldId id="26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47851-74DE-44B8-AC68-439399475E37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2BAE8EC-2E4C-4131-A9F8-C6353F67EC48}">
      <dgm:prSet phldrT="[Texto]" custT="1"/>
      <dgm:spPr/>
      <dgm:t>
        <a:bodyPr/>
        <a:lstStyle/>
        <a:p>
          <a:r>
            <a:rPr lang="es-ES_tradnl" sz="1600" dirty="0" smtClean="0"/>
            <a:t>REQUISITOS</a:t>
          </a:r>
          <a:endParaRPr lang="es-ES" sz="1600" dirty="0"/>
        </a:p>
      </dgm:t>
    </dgm:pt>
    <dgm:pt modelId="{15C5A8BE-72AD-41C7-BE9E-60A29730DE7B}" type="parTrans" cxnId="{A504238C-5C3D-4E5C-B1B7-D5D74D558FA4}">
      <dgm:prSet/>
      <dgm:spPr/>
      <dgm:t>
        <a:bodyPr/>
        <a:lstStyle/>
        <a:p>
          <a:endParaRPr lang="es-ES"/>
        </a:p>
      </dgm:t>
    </dgm:pt>
    <dgm:pt modelId="{BE2084DA-BF02-4860-BDE9-FC79E723261F}" type="sibTrans" cxnId="{A504238C-5C3D-4E5C-B1B7-D5D74D558FA4}">
      <dgm:prSet/>
      <dgm:spPr/>
      <dgm:t>
        <a:bodyPr/>
        <a:lstStyle/>
        <a:p>
          <a:endParaRPr lang="es-ES"/>
        </a:p>
      </dgm:t>
    </dgm:pt>
    <dgm:pt modelId="{A51A2BAA-C507-42D4-BC1A-8C74424782BD}">
      <dgm:prSet phldrT="[Texto]" custT="1"/>
      <dgm:spPr/>
      <dgm:t>
        <a:bodyPr/>
        <a:lstStyle/>
        <a:p>
          <a:r>
            <a:rPr lang="es-ES_tradnl" sz="1800" dirty="0" smtClean="0"/>
            <a:t>CUMPLIR LOS 25 AÑOS EN EL AÑO NATURAL EN EL QUE SE CELEBRA LA PRUEBA</a:t>
          </a:r>
          <a:endParaRPr lang="es-ES" sz="1800" dirty="0"/>
        </a:p>
      </dgm:t>
    </dgm:pt>
    <dgm:pt modelId="{2ABC3C99-C226-47C7-AE5D-702F7E1FB026}" type="parTrans" cxnId="{55B3C8C6-A13E-4EBF-8807-82C3241B755F}">
      <dgm:prSet/>
      <dgm:spPr/>
      <dgm:t>
        <a:bodyPr/>
        <a:lstStyle/>
        <a:p>
          <a:endParaRPr lang="es-ES"/>
        </a:p>
      </dgm:t>
    </dgm:pt>
    <dgm:pt modelId="{C1E6FB72-46B3-40E0-B424-D0DC8038C829}" type="sibTrans" cxnId="{55B3C8C6-A13E-4EBF-8807-82C3241B755F}">
      <dgm:prSet/>
      <dgm:spPr/>
      <dgm:t>
        <a:bodyPr/>
        <a:lstStyle/>
        <a:p>
          <a:endParaRPr lang="es-ES"/>
        </a:p>
      </dgm:t>
    </dgm:pt>
    <dgm:pt modelId="{9E5611FE-09AA-452D-94E0-D5B38257D071}">
      <dgm:prSet phldrT="[Texto]" custT="1"/>
      <dgm:spPr/>
      <dgm:t>
        <a:bodyPr/>
        <a:lstStyle/>
        <a:p>
          <a:r>
            <a:rPr lang="es-ES_tradnl" sz="1800" dirty="0" smtClean="0"/>
            <a:t>NO POSEER TITULACIÓN ACADÉMICA QUE DE ACCESO A LA UNIVERSIDAD POR OTRAS VÍAS</a:t>
          </a:r>
          <a:endParaRPr lang="es-ES" sz="1800" dirty="0"/>
        </a:p>
      </dgm:t>
    </dgm:pt>
    <dgm:pt modelId="{87D941B1-DCAD-458B-AC5D-D4908042428C}" type="parTrans" cxnId="{678FA66C-039B-4BC1-8812-9870098697B8}">
      <dgm:prSet/>
      <dgm:spPr/>
      <dgm:t>
        <a:bodyPr/>
        <a:lstStyle/>
        <a:p>
          <a:endParaRPr lang="es-ES"/>
        </a:p>
      </dgm:t>
    </dgm:pt>
    <dgm:pt modelId="{ACABB4DD-AEA5-49B9-8490-15D5FDC6D49D}" type="sibTrans" cxnId="{678FA66C-039B-4BC1-8812-9870098697B8}">
      <dgm:prSet/>
      <dgm:spPr/>
      <dgm:t>
        <a:bodyPr/>
        <a:lstStyle/>
        <a:p>
          <a:endParaRPr lang="es-ES"/>
        </a:p>
      </dgm:t>
    </dgm:pt>
    <dgm:pt modelId="{87462777-ADCF-42D9-A3B5-51AA1A76EDF2}">
      <dgm:prSet phldrT="[Texto]" custT="1"/>
      <dgm:spPr/>
      <dgm:t>
        <a:bodyPr/>
        <a:lstStyle/>
        <a:p>
          <a:r>
            <a:rPr lang="es-ES_tradnl" sz="1600" dirty="0" smtClean="0"/>
            <a:t>FECHAS</a:t>
          </a:r>
        </a:p>
        <a:p>
          <a:r>
            <a:rPr lang="es-ES_tradnl" sz="1600" dirty="0" smtClean="0"/>
            <a:t>INSCRIPCIÓN</a:t>
          </a:r>
          <a:endParaRPr lang="es-ES" sz="1600" dirty="0"/>
        </a:p>
      </dgm:t>
    </dgm:pt>
    <dgm:pt modelId="{57312623-6B77-4887-9150-EA4939940F28}" type="parTrans" cxnId="{7A3B79F2-7FC7-485A-926A-B5FE365968EF}">
      <dgm:prSet/>
      <dgm:spPr/>
      <dgm:t>
        <a:bodyPr/>
        <a:lstStyle/>
        <a:p>
          <a:endParaRPr lang="es-ES"/>
        </a:p>
      </dgm:t>
    </dgm:pt>
    <dgm:pt modelId="{9C10F08C-A85E-4067-831D-86B65BA31254}" type="sibTrans" cxnId="{7A3B79F2-7FC7-485A-926A-B5FE365968EF}">
      <dgm:prSet/>
      <dgm:spPr/>
      <dgm:t>
        <a:bodyPr/>
        <a:lstStyle/>
        <a:p>
          <a:endParaRPr lang="es-ES"/>
        </a:p>
      </dgm:t>
    </dgm:pt>
    <dgm:pt modelId="{C38C3BC3-7C20-4A34-9C4B-305979AB189B}">
      <dgm:prSet phldrT="[Texto]" custT="1"/>
      <dgm:spPr/>
      <dgm:t>
        <a:bodyPr/>
        <a:lstStyle/>
        <a:p>
          <a:r>
            <a:rPr lang="es-ES_tradnl" sz="1800" dirty="0" smtClean="0"/>
            <a:t>SE DEBERÁ FORMALIZAR MATRÍCULA EN EL PLAZO ESTABLECIDO (ÚLTIMA CONVOCATORIA : 20-31 MARZO, TASAS: 74,18 euros)</a:t>
          </a:r>
          <a:endParaRPr lang="es-ES" sz="1800" dirty="0"/>
        </a:p>
      </dgm:t>
    </dgm:pt>
    <dgm:pt modelId="{84B76D95-3812-4AD8-8D54-1F2B591A6CF9}" type="parTrans" cxnId="{913CD2C7-EB74-47B5-B0B0-A12F3AA3B712}">
      <dgm:prSet/>
      <dgm:spPr/>
      <dgm:t>
        <a:bodyPr/>
        <a:lstStyle/>
        <a:p>
          <a:endParaRPr lang="es-ES"/>
        </a:p>
      </dgm:t>
    </dgm:pt>
    <dgm:pt modelId="{4E163F95-67AC-462E-B131-8B810F48FEC5}" type="sibTrans" cxnId="{913CD2C7-EB74-47B5-B0B0-A12F3AA3B712}">
      <dgm:prSet/>
      <dgm:spPr/>
      <dgm:t>
        <a:bodyPr/>
        <a:lstStyle/>
        <a:p>
          <a:endParaRPr lang="es-ES"/>
        </a:p>
      </dgm:t>
    </dgm:pt>
    <dgm:pt modelId="{1881AC69-C691-47B8-9E7F-B77433AF0F17}">
      <dgm:prSet phldrT="[Texto]"/>
      <dgm:spPr/>
      <dgm:t>
        <a:bodyPr/>
        <a:lstStyle/>
        <a:p>
          <a:r>
            <a:rPr lang="es-ES_tradnl" dirty="0" smtClean="0"/>
            <a:t>FECHAS</a:t>
          </a:r>
        </a:p>
        <a:p>
          <a:r>
            <a:rPr lang="es-ES_tradnl" dirty="0" smtClean="0"/>
            <a:t>EXAMEN</a:t>
          </a:r>
          <a:endParaRPr lang="es-ES" dirty="0"/>
        </a:p>
      </dgm:t>
    </dgm:pt>
    <dgm:pt modelId="{0411A8C8-7746-419F-9C81-737E4024F66F}" type="parTrans" cxnId="{14635C63-5A70-404B-8E7E-0F5790FF2C68}">
      <dgm:prSet/>
      <dgm:spPr/>
      <dgm:t>
        <a:bodyPr/>
        <a:lstStyle/>
        <a:p>
          <a:endParaRPr lang="es-ES"/>
        </a:p>
      </dgm:t>
    </dgm:pt>
    <dgm:pt modelId="{5008CF41-DF3B-4FDD-8A17-5E29010AA79A}" type="sibTrans" cxnId="{14635C63-5A70-404B-8E7E-0F5790FF2C68}">
      <dgm:prSet/>
      <dgm:spPr/>
      <dgm:t>
        <a:bodyPr/>
        <a:lstStyle/>
        <a:p>
          <a:endParaRPr lang="es-ES"/>
        </a:p>
      </dgm:t>
    </dgm:pt>
    <dgm:pt modelId="{AAC8FB56-5D3D-4734-8DAA-AEA41C7B92DB}">
      <dgm:prSet phldrT="[Texto]" custT="1"/>
      <dgm:spPr/>
      <dgm:t>
        <a:bodyPr/>
        <a:lstStyle/>
        <a:p>
          <a:r>
            <a:rPr lang="es-ES_tradnl" sz="1800" dirty="0" smtClean="0"/>
            <a:t>CONVOCATORIA 2017: 25 Y 26 DE ABRIL</a:t>
          </a:r>
          <a:endParaRPr lang="es-ES" sz="1800" dirty="0"/>
        </a:p>
      </dgm:t>
    </dgm:pt>
    <dgm:pt modelId="{9A3EAADC-8F38-4497-B341-2D0734C915D2}" type="parTrans" cxnId="{BB105824-DB4D-4A88-91CF-248C12631356}">
      <dgm:prSet/>
      <dgm:spPr/>
      <dgm:t>
        <a:bodyPr/>
        <a:lstStyle/>
        <a:p>
          <a:endParaRPr lang="es-ES"/>
        </a:p>
      </dgm:t>
    </dgm:pt>
    <dgm:pt modelId="{C1C47BDA-B63A-4A2E-A440-F7D9B4D85E7F}" type="sibTrans" cxnId="{BB105824-DB4D-4A88-91CF-248C12631356}">
      <dgm:prSet/>
      <dgm:spPr/>
      <dgm:t>
        <a:bodyPr/>
        <a:lstStyle/>
        <a:p>
          <a:endParaRPr lang="es-ES"/>
        </a:p>
      </dgm:t>
    </dgm:pt>
    <dgm:pt modelId="{1C23F803-F1AA-4216-A7E2-C4A033D353E2}">
      <dgm:prSet phldrT="[Texto]" custT="1"/>
      <dgm:spPr/>
      <dgm:t>
        <a:bodyPr/>
        <a:lstStyle/>
        <a:p>
          <a:r>
            <a:rPr lang="es-ES_tradnl" sz="1800" dirty="0" smtClean="0"/>
            <a:t>EN LA UNIDAD DE GESTIÓN ACADÉMICA DEL CAMPUS UCLM (TELÉFONO: 902204150)</a:t>
          </a:r>
          <a:endParaRPr lang="es-ES" sz="1800" dirty="0"/>
        </a:p>
      </dgm:t>
    </dgm:pt>
    <dgm:pt modelId="{1986E517-3237-452D-BE57-06B4DBFD14EF}" type="parTrans" cxnId="{48E68A05-522E-4242-B0A0-D5461E274D89}">
      <dgm:prSet/>
      <dgm:spPr/>
      <dgm:t>
        <a:bodyPr/>
        <a:lstStyle/>
        <a:p>
          <a:endParaRPr lang="es-ES"/>
        </a:p>
      </dgm:t>
    </dgm:pt>
    <dgm:pt modelId="{2EFA143D-6904-4BA9-816A-99E5A078CAFE}" type="sibTrans" cxnId="{48E68A05-522E-4242-B0A0-D5461E274D89}">
      <dgm:prSet/>
      <dgm:spPr/>
      <dgm:t>
        <a:bodyPr/>
        <a:lstStyle/>
        <a:p>
          <a:endParaRPr lang="es-ES"/>
        </a:p>
      </dgm:t>
    </dgm:pt>
    <dgm:pt modelId="{3761640F-26C8-4356-8EBC-C79FBE9FEA5A}">
      <dgm:prSet phldrT="[Texto]" custT="1"/>
      <dgm:spPr/>
      <dgm:t>
        <a:bodyPr/>
        <a:lstStyle/>
        <a:p>
          <a:r>
            <a:rPr lang="es-ES_tradnl" sz="1800" dirty="0" smtClean="0"/>
            <a:t>PUBLICACIÓN RESULTADOS: 28 DE ABRIL</a:t>
          </a:r>
          <a:endParaRPr lang="es-ES" sz="1800" dirty="0"/>
        </a:p>
      </dgm:t>
    </dgm:pt>
    <dgm:pt modelId="{6BF06695-1A41-48F9-85D3-5492A558CA0F}" type="parTrans" cxnId="{F0D199E0-8184-43E9-84FD-11CFFBA3C96D}">
      <dgm:prSet/>
      <dgm:spPr/>
      <dgm:t>
        <a:bodyPr/>
        <a:lstStyle/>
        <a:p>
          <a:endParaRPr lang="es-ES"/>
        </a:p>
      </dgm:t>
    </dgm:pt>
    <dgm:pt modelId="{C82E4C64-CE88-4B69-94E6-F9589C09D69E}" type="sibTrans" cxnId="{F0D199E0-8184-43E9-84FD-11CFFBA3C96D}">
      <dgm:prSet/>
      <dgm:spPr/>
      <dgm:t>
        <a:bodyPr/>
        <a:lstStyle/>
        <a:p>
          <a:endParaRPr lang="es-ES"/>
        </a:p>
      </dgm:t>
    </dgm:pt>
    <dgm:pt modelId="{90679ED7-E8F2-4C4F-9506-E595961E5F43}" type="pres">
      <dgm:prSet presAssocID="{C4A47851-74DE-44B8-AC68-439399475E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9D0F8C-257E-4B0C-B7E6-9F1EB697F02A}" type="pres">
      <dgm:prSet presAssocID="{52BAE8EC-2E4C-4131-A9F8-C6353F67EC48}" presName="composite" presStyleCnt="0"/>
      <dgm:spPr/>
    </dgm:pt>
    <dgm:pt modelId="{0086B08D-38C7-43F7-B057-7A4B2458F637}" type="pres">
      <dgm:prSet presAssocID="{52BAE8EC-2E4C-4131-A9F8-C6353F67EC48}" presName="parentText" presStyleLbl="alignNode1" presStyleIdx="0" presStyleCnt="3" custScaleX="1163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A99BD2-C9AA-4DBA-9EA5-41C4516B3481}" type="pres">
      <dgm:prSet presAssocID="{52BAE8EC-2E4C-4131-A9F8-C6353F67EC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888C5-E4A1-4A5C-9852-F9AADBF2B18F}" type="pres">
      <dgm:prSet presAssocID="{BE2084DA-BF02-4860-BDE9-FC79E723261F}" presName="sp" presStyleCnt="0"/>
      <dgm:spPr/>
    </dgm:pt>
    <dgm:pt modelId="{B422B445-D772-4065-8125-CF3456CEC038}" type="pres">
      <dgm:prSet presAssocID="{87462777-ADCF-42D9-A3B5-51AA1A76EDF2}" presName="composite" presStyleCnt="0"/>
      <dgm:spPr/>
    </dgm:pt>
    <dgm:pt modelId="{50AF1F54-388D-49F1-A08F-337E202AE789}" type="pres">
      <dgm:prSet presAssocID="{87462777-ADCF-42D9-A3B5-51AA1A76EDF2}" presName="parentText" presStyleLbl="alignNode1" presStyleIdx="1" presStyleCnt="3" custScaleX="1153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3063B8-3D73-4C00-BC28-5DEF93364018}" type="pres">
      <dgm:prSet presAssocID="{87462777-ADCF-42D9-A3B5-51AA1A76EDF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5EE862-948B-4C29-A147-AAC94289F15D}" type="pres">
      <dgm:prSet presAssocID="{9C10F08C-A85E-4067-831D-86B65BA31254}" presName="sp" presStyleCnt="0"/>
      <dgm:spPr/>
    </dgm:pt>
    <dgm:pt modelId="{613F57AE-6099-444E-BD77-B9A07B060995}" type="pres">
      <dgm:prSet presAssocID="{1881AC69-C691-47B8-9E7F-B77433AF0F17}" presName="composite" presStyleCnt="0"/>
      <dgm:spPr/>
    </dgm:pt>
    <dgm:pt modelId="{D36E6BAA-F36E-4A9E-9E5D-A8D28B8F11DD}" type="pres">
      <dgm:prSet presAssocID="{1881AC69-C691-47B8-9E7F-B77433AF0F17}" presName="parentText" presStyleLbl="alignNode1" presStyleIdx="2" presStyleCnt="3" custScaleX="1057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420572-403A-42A6-8414-B446E6D4789A}" type="pres">
      <dgm:prSet presAssocID="{1881AC69-C691-47B8-9E7F-B77433AF0F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3CD2C7-EB74-47B5-B0B0-A12F3AA3B712}" srcId="{87462777-ADCF-42D9-A3B5-51AA1A76EDF2}" destId="{C38C3BC3-7C20-4A34-9C4B-305979AB189B}" srcOrd="0" destOrd="0" parTransId="{84B76D95-3812-4AD8-8D54-1F2B591A6CF9}" sibTransId="{4E163F95-67AC-462E-B131-8B810F48FEC5}"/>
    <dgm:cxn modelId="{31944437-47F9-43B1-96F1-873AEA55EDE9}" type="presOf" srcId="{1C23F803-F1AA-4216-A7E2-C4A033D353E2}" destId="{8F3063B8-3D73-4C00-BC28-5DEF93364018}" srcOrd="0" destOrd="1" presId="urn:microsoft.com/office/officeart/2005/8/layout/chevron2"/>
    <dgm:cxn modelId="{678FA66C-039B-4BC1-8812-9870098697B8}" srcId="{52BAE8EC-2E4C-4131-A9F8-C6353F67EC48}" destId="{9E5611FE-09AA-452D-94E0-D5B38257D071}" srcOrd="1" destOrd="0" parTransId="{87D941B1-DCAD-458B-AC5D-D4908042428C}" sibTransId="{ACABB4DD-AEA5-49B9-8490-15D5FDC6D49D}"/>
    <dgm:cxn modelId="{A504238C-5C3D-4E5C-B1B7-D5D74D558FA4}" srcId="{C4A47851-74DE-44B8-AC68-439399475E37}" destId="{52BAE8EC-2E4C-4131-A9F8-C6353F67EC48}" srcOrd="0" destOrd="0" parTransId="{15C5A8BE-72AD-41C7-BE9E-60A29730DE7B}" sibTransId="{BE2084DA-BF02-4860-BDE9-FC79E723261F}"/>
    <dgm:cxn modelId="{14635C63-5A70-404B-8E7E-0F5790FF2C68}" srcId="{C4A47851-74DE-44B8-AC68-439399475E37}" destId="{1881AC69-C691-47B8-9E7F-B77433AF0F17}" srcOrd="2" destOrd="0" parTransId="{0411A8C8-7746-419F-9C81-737E4024F66F}" sibTransId="{5008CF41-DF3B-4FDD-8A17-5E29010AA79A}"/>
    <dgm:cxn modelId="{F0D199E0-8184-43E9-84FD-11CFFBA3C96D}" srcId="{1881AC69-C691-47B8-9E7F-B77433AF0F17}" destId="{3761640F-26C8-4356-8EBC-C79FBE9FEA5A}" srcOrd="1" destOrd="0" parTransId="{6BF06695-1A41-48F9-85D3-5492A558CA0F}" sibTransId="{C82E4C64-CE88-4B69-94E6-F9589C09D69E}"/>
    <dgm:cxn modelId="{BEFB8511-6C3D-4521-98AD-10DD6B108825}" type="presOf" srcId="{A51A2BAA-C507-42D4-BC1A-8C74424782BD}" destId="{3AA99BD2-C9AA-4DBA-9EA5-41C4516B3481}" srcOrd="0" destOrd="0" presId="urn:microsoft.com/office/officeart/2005/8/layout/chevron2"/>
    <dgm:cxn modelId="{89EE14B6-299A-4AC9-9AEC-01FF6F9029B2}" type="presOf" srcId="{3761640F-26C8-4356-8EBC-C79FBE9FEA5A}" destId="{00420572-403A-42A6-8414-B446E6D4789A}" srcOrd="0" destOrd="1" presId="urn:microsoft.com/office/officeart/2005/8/layout/chevron2"/>
    <dgm:cxn modelId="{9AF0989B-60B7-4AB4-A15E-F14C45C5EE56}" type="presOf" srcId="{C38C3BC3-7C20-4A34-9C4B-305979AB189B}" destId="{8F3063B8-3D73-4C00-BC28-5DEF93364018}" srcOrd="0" destOrd="0" presId="urn:microsoft.com/office/officeart/2005/8/layout/chevron2"/>
    <dgm:cxn modelId="{BB105824-DB4D-4A88-91CF-248C12631356}" srcId="{1881AC69-C691-47B8-9E7F-B77433AF0F17}" destId="{AAC8FB56-5D3D-4734-8DAA-AEA41C7B92DB}" srcOrd="0" destOrd="0" parTransId="{9A3EAADC-8F38-4497-B341-2D0734C915D2}" sibTransId="{C1C47BDA-B63A-4A2E-A440-F7D9B4D85E7F}"/>
    <dgm:cxn modelId="{55B3C8C6-A13E-4EBF-8807-82C3241B755F}" srcId="{52BAE8EC-2E4C-4131-A9F8-C6353F67EC48}" destId="{A51A2BAA-C507-42D4-BC1A-8C74424782BD}" srcOrd="0" destOrd="0" parTransId="{2ABC3C99-C226-47C7-AE5D-702F7E1FB026}" sibTransId="{C1E6FB72-46B3-40E0-B424-D0DC8038C829}"/>
    <dgm:cxn modelId="{5E9E7295-D111-4A51-805C-2B29A427F301}" type="presOf" srcId="{87462777-ADCF-42D9-A3B5-51AA1A76EDF2}" destId="{50AF1F54-388D-49F1-A08F-337E202AE789}" srcOrd="0" destOrd="0" presId="urn:microsoft.com/office/officeart/2005/8/layout/chevron2"/>
    <dgm:cxn modelId="{14F8E12A-99A6-45C3-A448-95EB62BE0C01}" type="presOf" srcId="{52BAE8EC-2E4C-4131-A9F8-C6353F67EC48}" destId="{0086B08D-38C7-43F7-B057-7A4B2458F637}" srcOrd="0" destOrd="0" presId="urn:microsoft.com/office/officeart/2005/8/layout/chevron2"/>
    <dgm:cxn modelId="{7F8196EF-A315-4FA4-9E98-4A485B3B5AF8}" type="presOf" srcId="{AAC8FB56-5D3D-4734-8DAA-AEA41C7B92DB}" destId="{00420572-403A-42A6-8414-B446E6D4789A}" srcOrd="0" destOrd="0" presId="urn:microsoft.com/office/officeart/2005/8/layout/chevron2"/>
    <dgm:cxn modelId="{515B033D-E601-4C23-8E32-9180E21F1983}" type="presOf" srcId="{1881AC69-C691-47B8-9E7F-B77433AF0F17}" destId="{D36E6BAA-F36E-4A9E-9E5D-A8D28B8F11DD}" srcOrd="0" destOrd="0" presId="urn:microsoft.com/office/officeart/2005/8/layout/chevron2"/>
    <dgm:cxn modelId="{48E68A05-522E-4242-B0A0-D5461E274D89}" srcId="{87462777-ADCF-42D9-A3B5-51AA1A76EDF2}" destId="{1C23F803-F1AA-4216-A7E2-C4A033D353E2}" srcOrd="1" destOrd="0" parTransId="{1986E517-3237-452D-BE57-06B4DBFD14EF}" sibTransId="{2EFA143D-6904-4BA9-816A-99E5A078CAFE}"/>
    <dgm:cxn modelId="{7A3B79F2-7FC7-485A-926A-B5FE365968EF}" srcId="{C4A47851-74DE-44B8-AC68-439399475E37}" destId="{87462777-ADCF-42D9-A3B5-51AA1A76EDF2}" srcOrd="1" destOrd="0" parTransId="{57312623-6B77-4887-9150-EA4939940F28}" sibTransId="{9C10F08C-A85E-4067-831D-86B65BA31254}"/>
    <dgm:cxn modelId="{5B9AA04A-B9B0-415E-8573-4E7685FAAC27}" type="presOf" srcId="{9E5611FE-09AA-452D-94E0-D5B38257D071}" destId="{3AA99BD2-C9AA-4DBA-9EA5-41C4516B3481}" srcOrd="0" destOrd="1" presId="urn:microsoft.com/office/officeart/2005/8/layout/chevron2"/>
    <dgm:cxn modelId="{DBAB7ABF-EEDC-4536-8DEB-505892C166B0}" type="presOf" srcId="{C4A47851-74DE-44B8-AC68-439399475E37}" destId="{90679ED7-E8F2-4C4F-9506-E595961E5F43}" srcOrd="0" destOrd="0" presId="urn:microsoft.com/office/officeart/2005/8/layout/chevron2"/>
    <dgm:cxn modelId="{F796C152-23B4-4D23-B0F4-D33BEDB1E103}" type="presParOf" srcId="{90679ED7-E8F2-4C4F-9506-E595961E5F43}" destId="{589D0F8C-257E-4B0C-B7E6-9F1EB697F02A}" srcOrd="0" destOrd="0" presId="urn:microsoft.com/office/officeart/2005/8/layout/chevron2"/>
    <dgm:cxn modelId="{A544C36E-6903-473E-A4EC-C50FC18AB11F}" type="presParOf" srcId="{589D0F8C-257E-4B0C-B7E6-9F1EB697F02A}" destId="{0086B08D-38C7-43F7-B057-7A4B2458F637}" srcOrd="0" destOrd="0" presId="urn:microsoft.com/office/officeart/2005/8/layout/chevron2"/>
    <dgm:cxn modelId="{4A3CD4CC-9439-4A07-980D-F2C1E2BC36A8}" type="presParOf" srcId="{589D0F8C-257E-4B0C-B7E6-9F1EB697F02A}" destId="{3AA99BD2-C9AA-4DBA-9EA5-41C4516B3481}" srcOrd="1" destOrd="0" presId="urn:microsoft.com/office/officeart/2005/8/layout/chevron2"/>
    <dgm:cxn modelId="{05BB36C3-B39C-4F3A-81CB-B9E463441E6B}" type="presParOf" srcId="{90679ED7-E8F2-4C4F-9506-E595961E5F43}" destId="{D42888C5-E4A1-4A5C-9852-F9AADBF2B18F}" srcOrd="1" destOrd="0" presId="urn:microsoft.com/office/officeart/2005/8/layout/chevron2"/>
    <dgm:cxn modelId="{49DC28D0-90D5-4F7F-8747-817E1AB06454}" type="presParOf" srcId="{90679ED7-E8F2-4C4F-9506-E595961E5F43}" destId="{B422B445-D772-4065-8125-CF3456CEC038}" srcOrd="2" destOrd="0" presId="urn:microsoft.com/office/officeart/2005/8/layout/chevron2"/>
    <dgm:cxn modelId="{4D15A7B4-8EEF-4540-A83D-37772DC9473D}" type="presParOf" srcId="{B422B445-D772-4065-8125-CF3456CEC038}" destId="{50AF1F54-388D-49F1-A08F-337E202AE789}" srcOrd="0" destOrd="0" presId="urn:microsoft.com/office/officeart/2005/8/layout/chevron2"/>
    <dgm:cxn modelId="{2B914B44-E763-47A8-B108-1E90DF3119FE}" type="presParOf" srcId="{B422B445-D772-4065-8125-CF3456CEC038}" destId="{8F3063B8-3D73-4C00-BC28-5DEF93364018}" srcOrd="1" destOrd="0" presId="urn:microsoft.com/office/officeart/2005/8/layout/chevron2"/>
    <dgm:cxn modelId="{5B37FF5C-F5ED-46E1-AD40-E71B327D245E}" type="presParOf" srcId="{90679ED7-E8F2-4C4F-9506-E595961E5F43}" destId="{F75EE862-948B-4C29-A147-AAC94289F15D}" srcOrd="3" destOrd="0" presId="urn:microsoft.com/office/officeart/2005/8/layout/chevron2"/>
    <dgm:cxn modelId="{515CC915-32B4-45ED-ACF7-D2D02ED28113}" type="presParOf" srcId="{90679ED7-E8F2-4C4F-9506-E595961E5F43}" destId="{613F57AE-6099-444E-BD77-B9A07B060995}" srcOrd="4" destOrd="0" presId="urn:microsoft.com/office/officeart/2005/8/layout/chevron2"/>
    <dgm:cxn modelId="{4D96F09B-110A-40C6-8DD5-82D7F9712816}" type="presParOf" srcId="{613F57AE-6099-444E-BD77-B9A07B060995}" destId="{D36E6BAA-F36E-4A9E-9E5D-A8D28B8F11DD}" srcOrd="0" destOrd="0" presId="urn:microsoft.com/office/officeart/2005/8/layout/chevron2"/>
    <dgm:cxn modelId="{79F74C4A-09A5-40DF-B9B6-78960845E294}" type="presParOf" srcId="{613F57AE-6099-444E-BD77-B9A07B060995}" destId="{00420572-403A-42A6-8414-B446E6D478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6B08D-38C7-43F7-B057-7A4B2458F637}">
      <dsp:nvSpPr>
        <dsp:cNvPr id="0" name=""/>
        <dsp:cNvSpPr/>
      </dsp:nvSpPr>
      <dsp:spPr>
        <a:xfrm rot="5400000">
          <a:off x="-216580" y="169698"/>
          <a:ext cx="1783281" cy="14519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REQUISITOS</a:t>
          </a:r>
          <a:endParaRPr lang="es-ES" sz="1600" kern="1200" dirty="0"/>
        </a:p>
      </dsp:txBody>
      <dsp:txXfrm rot="5400000">
        <a:off x="-216580" y="169698"/>
        <a:ext cx="1783281" cy="1451943"/>
      </dsp:txXfrm>
    </dsp:sp>
    <dsp:sp modelId="{3AA99BD2-C9AA-4DBA-9EA5-41C4516B3481}">
      <dsp:nvSpPr>
        <dsp:cNvPr id="0" name=""/>
        <dsp:cNvSpPr/>
      </dsp:nvSpPr>
      <dsp:spPr>
        <a:xfrm rot="5400000">
          <a:off x="5637311" y="-4334073"/>
          <a:ext cx="1159132" cy="9835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CUMPLIR LOS 25 AÑOS EN EL AÑO NATURAL EN EL QUE SE CELEBRA LA PRUEBA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NO POSEER TITULACIÓN ACADÉMICA QUE DE ACCESO A LA UNIVERSIDAD POR OTRAS VÍAS</a:t>
          </a:r>
          <a:endParaRPr lang="es-ES" sz="1800" kern="1200" dirty="0"/>
        </a:p>
      </dsp:txBody>
      <dsp:txXfrm rot="5400000">
        <a:off x="5637311" y="-4334073"/>
        <a:ext cx="1159132" cy="9835339"/>
      </dsp:txXfrm>
    </dsp:sp>
    <dsp:sp modelId="{50AF1F54-388D-49F1-A08F-337E202AE789}">
      <dsp:nvSpPr>
        <dsp:cNvPr id="0" name=""/>
        <dsp:cNvSpPr/>
      </dsp:nvSpPr>
      <dsp:spPr>
        <a:xfrm rot="5400000">
          <a:off x="-222809" y="1767148"/>
          <a:ext cx="1783281" cy="14394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FECHAS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INSCRIPCIÓN</a:t>
          </a:r>
          <a:endParaRPr lang="es-ES" sz="1600" kern="1200" dirty="0"/>
        </a:p>
      </dsp:txBody>
      <dsp:txXfrm rot="5400000">
        <a:off x="-222809" y="1767148"/>
        <a:ext cx="1783281" cy="1439485"/>
      </dsp:txXfrm>
    </dsp:sp>
    <dsp:sp modelId="{8F3063B8-3D73-4C00-BC28-5DEF93364018}">
      <dsp:nvSpPr>
        <dsp:cNvPr id="0" name=""/>
        <dsp:cNvSpPr/>
      </dsp:nvSpPr>
      <dsp:spPr>
        <a:xfrm rot="5400000">
          <a:off x="5630778" y="-2742548"/>
          <a:ext cx="1159742" cy="9835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SE DEBERÁ FORMALIZAR MATRÍCULA EN EL PLAZO ESTABLECIDO (ÚLTIMA CONVOCATORIA : 20-31 MARZO, TASAS: 74,18 euros)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EN LA UNIDAD DE GESTIÓN ACADÉMICA DEL CAMPUS UCLM (TELÉFONO: 902204150)</a:t>
          </a:r>
          <a:endParaRPr lang="es-ES" sz="1800" kern="1200" dirty="0"/>
        </a:p>
      </dsp:txBody>
      <dsp:txXfrm rot="5400000">
        <a:off x="5630778" y="-2742548"/>
        <a:ext cx="1159742" cy="9835339"/>
      </dsp:txXfrm>
    </dsp:sp>
    <dsp:sp modelId="{D36E6BAA-F36E-4A9E-9E5D-A8D28B8F11DD}">
      <dsp:nvSpPr>
        <dsp:cNvPr id="0" name=""/>
        <dsp:cNvSpPr/>
      </dsp:nvSpPr>
      <dsp:spPr>
        <a:xfrm rot="5400000">
          <a:off x="-282209" y="3417768"/>
          <a:ext cx="1783281" cy="13206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FECHAS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EXAMEN</a:t>
          </a:r>
          <a:endParaRPr lang="es-ES" sz="1300" kern="1200" dirty="0"/>
        </a:p>
      </dsp:txBody>
      <dsp:txXfrm rot="5400000">
        <a:off x="-282209" y="3417768"/>
        <a:ext cx="1783281" cy="1320685"/>
      </dsp:txXfrm>
    </dsp:sp>
    <dsp:sp modelId="{00420572-403A-42A6-8414-B446E6D4789A}">
      <dsp:nvSpPr>
        <dsp:cNvPr id="0" name=""/>
        <dsp:cNvSpPr/>
      </dsp:nvSpPr>
      <dsp:spPr>
        <a:xfrm rot="5400000">
          <a:off x="5571682" y="-1151632"/>
          <a:ext cx="1159132" cy="9835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CONVOCATORIA 2017: 25 Y 26 DE ABRIL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PUBLICACIÓN RESULTADOS: 28 DE ABRIL</a:t>
          </a:r>
          <a:endParaRPr lang="es-ES" sz="1800" kern="1200" dirty="0"/>
        </a:p>
      </dsp:txBody>
      <dsp:txXfrm rot="5400000">
        <a:off x="5571682" y="-1151632"/>
        <a:ext cx="1159132" cy="9835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13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711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185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31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95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836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071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555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49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306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1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99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31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355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196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51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7049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.jccm.es/es/admision/admision-formacion-profesional/notas-corte-admision-ciclos-formativos-f-p-regimen-ordinari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.jccm.es/es/elearning-2/oferta-educativa-elearning/ciclos-formativos-grado-medio-modalidad-learning/ciclo-formativo-grado-medio-learning-farmacia-parafarmacia" TargetMode="External"/><Relationship Id="rId13" Type="http://schemas.openxmlformats.org/officeDocument/2006/relationships/hyperlink" Target="http://www.educa.jccm.es/es/elearning-2/oferta-educativa-elearning/ciclos-formativos-grado-superior-modalidad-learning/ciclo-formativo-grado-superior-learning-desarrollo-aplica-1" TargetMode="External"/><Relationship Id="rId18" Type="http://schemas.openxmlformats.org/officeDocument/2006/relationships/hyperlink" Target="http://www.educa.jccm.es/es/elearning-2/oferta-educativa-elearning/ciclos-formativos-grado-superior-modalidad-learning/ciclo-formativo-grado-superior-learning-prevencion-riesgos" TargetMode="External"/><Relationship Id="rId3" Type="http://schemas.openxmlformats.org/officeDocument/2006/relationships/hyperlink" Target="http://www.educa.jccm.es/es/elearning-2/oferta-educativa-elearning/ciclos-formativos-grado-superior-modalidad-learning" TargetMode="External"/><Relationship Id="rId7" Type="http://schemas.openxmlformats.org/officeDocument/2006/relationships/hyperlink" Target="http://www.educa.jccm.es/es/elearning-2/oferta-educativa-elearning/ciclos-formativos-grado-medio-modalidad-learning/ciclo-formativo-grado-medio-learning-sistemas-microinformat" TargetMode="External"/><Relationship Id="rId12" Type="http://schemas.openxmlformats.org/officeDocument/2006/relationships/hyperlink" Target="http://www.educa.jccm.es/es/elearning-2/oferta-educativa-elearning/ciclos-formativos-grado-superior-modalidad-learning/ciclo-formativo-grado-superior-learning-desarrollo-aplicaci" TargetMode="External"/><Relationship Id="rId17" Type="http://schemas.openxmlformats.org/officeDocument/2006/relationships/hyperlink" Target="http://www.educa.jccm.es/es/elearning-2/oferta-educativa-elearning/ciclos-formativos-grado-superior-modalidad-learning/ciclo-formativo-grado-superior-learning-marketing-publicida" TargetMode="External"/><Relationship Id="rId2" Type="http://schemas.openxmlformats.org/officeDocument/2006/relationships/hyperlink" Target="http://www.educa.jccm.es/es/elearning-2/oferta-educativa-elearning/ciclos-formativos-grado-medio-modalidad-learning" TargetMode="External"/><Relationship Id="rId16" Type="http://schemas.openxmlformats.org/officeDocument/2006/relationships/hyperlink" Target="http://www.educa.jccm.es/es/elearning-2/oferta-educativa-elearning/ciclos-formativos-grado-superior-modalidad-learning/ciclo-formativo-grado-superior-learning-laboratorio-analis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ca.jccm.es/es/elearning-2/oferta-educativa-elearning/ciclos-formativos-grado-medio-modalidad-learning/ciclo-formativo-grado-medio-learning-gestion-administrativa" TargetMode="External"/><Relationship Id="rId11" Type="http://schemas.openxmlformats.org/officeDocument/2006/relationships/hyperlink" Target="http://www.educa.jccm.es/es/elearning-2/oferta-educativa-elearning/ciclos-formativos-grado-superior-modalidad-learning/ciclo-formativo-grado-superior-learning-comercio-internacio" TargetMode="External"/><Relationship Id="rId5" Type="http://schemas.openxmlformats.org/officeDocument/2006/relationships/hyperlink" Target="http://www.educa.jccm.es/es/elearning-2/oferta-educativa-elearning/ciclos-formativos-grado-medio-modalidad-learning/ciclo-formativo-grado-medio-learning-emergencias-sanitarias" TargetMode="External"/><Relationship Id="rId15" Type="http://schemas.openxmlformats.org/officeDocument/2006/relationships/hyperlink" Target="http://www.educa.jccm.es/es/elearning-2/oferta-educativa-elearning/ciclos-formativos-grado-superior-modalidad-learning/ciclo-formativo-grado-superior-learning-gestion-ventas-espa" TargetMode="External"/><Relationship Id="rId10" Type="http://schemas.openxmlformats.org/officeDocument/2006/relationships/hyperlink" Target="http://www.educa.jccm.es/es/elearning-2/oferta-educativa-elearning/ciclos-formativos-grado-superior-modalidad-learning/ciclo-formativo-grado-superior-learning-administracion-fina" TargetMode="External"/><Relationship Id="rId19" Type="http://schemas.openxmlformats.org/officeDocument/2006/relationships/hyperlink" Target="http://www.educa.jccm.es/es/elearning-2/oferta-educativa-elearning/ciclos-formativos-grado-superior-modalidad-learning/ciclo-formativo-grado-superior-learning-transporte-logistic" TargetMode="External"/><Relationship Id="rId4" Type="http://schemas.openxmlformats.org/officeDocument/2006/relationships/hyperlink" Target="http://www.educa.jccm.es/es/elearning-2/oferta-educativa-elearning/ciclos-formativos-grado-medio-modalidad-learning/ciclo-formativo-grado-medio-learning-instalaciones-electric" TargetMode="External"/><Relationship Id="rId9" Type="http://schemas.openxmlformats.org/officeDocument/2006/relationships/hyperlink" Target="http://www.educa.jccm.es/es/elearning-2/oferta-educativa-elearning/ciclos-formativos-grado-medio-modalidad-learning/ciclo-formativo-grado-medio-learning-atencion-personas-situ" TargetMode="External"/><Relationship Id="rId14" Type="http://schemas.openxmlformats.org/officeDocument/2006/relationships/hyperlink" Target="http://www.educa.jccm.es/es/elearning-2/oferta-educativa-elearning/ciclos-formativos-grado-superior-modalidad-learning/ciclo-formativo-grado-superior-learning-educacion-infanti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.jccm.es/es/elearning-2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.jccm.es/es/admision/admision-formacion-profesional/admision-ciclos-formativos-formacion-profesional-oferta-mod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.jccm.es/es/fpclm/estudios-formacion-profesional/pruebas-acceso-fp/pruebas-acceso-ciclos-formativos-formacion-profesional-estr/grado-medio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.jccm.es/es/fpclm/estudios-formacion-profesional/pruebas-acceso-fp/pruebas-acceso-ciclos-formativos-formacion-profesional-estr/grado-superior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ejoasturiasfp.com/video.php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toriento.iesalbasit.edu.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pop.jccm.es/" TargetMode="External"/><Relationship Id="rId4" Type="http://schemas.openxmlformats.org/officeDocument/2006/relationships/hyperlink" Target="http://www.todofp.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odofp.es/dctm/todofp/revistacomoelegir/revistacomo-elegir.pdf?documentId=0901e72b81000aa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tribunadealbacete.es/noticia/Z87B4D4CA-04AF-3CC4-47363D24C3F71AF7/20151226/empleabilidad/fp/supera/ya/titulados/universitarios" TargetMode="External"/><Relationship Id="rId4" Type="http://schemas.openxmlformats.org/officeDocument/2006/relationships/hyperlink" Target="http://economia.elpais.com/economia/2016/09/22/actualidad/1474535751_945157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m.es/preuniversitario/paeg/" TargetMode="External"/><Relationship Id="rId2" Type="http://schemas.openxmlformats.org/officeDocument/2006/relationships/hyperlink" Target="http://www.educa.jccm.es/educa-jccm/cm/educa_jccm/tkContent?idContent=28758&amp;locale=es_ES&amp;textOnly=fal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lm.es/preuniversitario/mayores25y45/" TargetMode="External"/><Relationship Id="rId4" Type="http://schemas.openxmlformats.org/officeDocument/2006/relationships/hyperlink" Target="http://www.uclm.es/preuniversitario/paeg/pdf/InformacionPruebasProcedimientosAcceso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es/edubachille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es/bachilleratoespdista" TargetMode="External"/><Relationship Id="rId2" Type="http://schemas.openxmlformats.org/officeDocument/2006/relationships/hyperlink" Target="http://www.educa.jccm.es/es/bachilleratoespnoct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m.es/preuniversitario/mayores25y45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es/fpclm/estudios-formacion-profesional/estudios-ofertados/catalogo-titulos-formacion-profesional/ssc-servicios-socioculturales-comunidad" TargetMode="External"/><Relationship Id="rId2" Type="http://schemas.openxmlformats.org/officeDocument/2006/relationships/hyperlink" Target="http://www.educa.jccm.es/es/fpclm/estudios-formacion-profesional/estudios-ofertados/catalogo-titulos-formacion-profesiona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7157" y="332510"/>
            <a:ext cx="8676222" cy="1615439"/>
          </a:xfrm>
        </p:spPr>
        <p:txBody>
          <a:bodyPr/>
          <a:lstStyle/>
          <a:p>
            <a:r>
              <a:rPr lang="es-ES" dirty="0" smtClean="0"/>
              <a:t>Itinerarios formativos</a:t>
            </a:r>
            <a:br>
              <a:rPr lang="es-ES" dirty="0" smtClean="0"/>
            </a:br>
            <a:r>
              <a:rPr lang="es-ES" dirty="0" smtClean="0"/>
              <a:t>tras LA ESO…</a:t>
            </a:r>
            <a:endParaRPr lang="es-ES" dirty="0"/>
          </a:p>
        </p:txBody>
      </p:sp>
      <p:sp>
        <p:nvSpPr>
          <p:cNvPr id="19458" name="AutoShape 2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2" name="AutoShape 6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4" name="AutoShape 8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6" name="AutoShape 10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8" name="AutoShape 12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70" name="AutoShape 14" descr="Resultado de imagen de cepa los llanos albac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71" name="Picture 15" descr="C:\Users\JORGE\Desktop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48" y="2119745"/>
            <a:ext cx="3678816" cy="2033155"/>
          </a:xfrm>
          <a:prstGeom prst="rect">
            <a:avLst/>
          </a:prstGeom>
          <a:noFill/>
        </p:spPr>
      </p:pic>
      <p:pic>
        <p:nvPicPr>
          <p:cNvPr id="19472" name="Picture 16" descr="C:\Users\JORGE\Desktop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3451" y="2660074"/>
            <a:ext cx="3056658" cy="1861272"/>
          </a:xfrm>
          <a:prstGeom prst="rect">
            <a:avLst/>
          </a:prstGeom>
          <a:noFill/>
        </p:spPr>
      </p:pic>
      <p:pic>
        <p:nvPicPr>
          <p:cNvPr id="19473" name="Picture 17" descr="C:\Users\JORGE\Desktop\FOTO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940" y="4548620"/>
            <a:ext cx="6667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68" y="304800"/>
            <a:ext cx="9905998" cy="983673"/>
          </a:xfrm>
        </p:spPr>
        <p:txBody>
          <a:bodyPr/>
          <a:lstStyle/>
          <a:p>
            <a:pPr algn="ctr"/>
            <a:r>
              <a:rPr lang="es-ES_tradnl" b="1" dirty="0" smtClean="0"/>
              <a:t>Formación profesional reglada (FP)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79418" y="1246910"/>
            <a:ext cx="829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solidFill>
                  <a:srgbClr val="FFC000"/>
                </a:solidFill>
              </a:rPr>
              <a:t>ADMISIÓN FP DE GRADO MEDIO –Presencial Ordinaria-</a:t>
            </a:r>
            <a:endParaRPr lang="es-ES" sz="2400" dirty="0">
              <a:solidFill>
                <a:srgbClr val="FFC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272" y="3255818"/>
            <a:ext cx="10335491" cy="69272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u="sng" dirty="0" smtClean="0"/>
              <a:t>CRITERIO DE ADMISIÓN: </a:t>
            </a:r>
            <a:r>
              <a:rPr lang="es-ES_tradnl" dirty="0" smtClean="0"/>
              <a:t>NOTA MEDIA </a:t>
            </a:r>
            <a:r>
              <a:rPr lang="es-ES_tradnl" dirty="0" smtClean="0">
                <a:hlinkClick r:id="rId2"/>
              </a:rPr>
              <a:t>(ver notas de corte)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93964" y="2092036"/>
            <a:ext cx="10335491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b="1" u="sng" dirty="0" smtClean="0"/>
              <a:t>SOLICITUD</a:t>
            </a:r>
            <a:r>
              <a:rPr lang="es-ES_tradnl" dirty="0" smtClean="0"/>
              <a:t>: TELEMÁTICA EN LA PLATAFORMA PAPÁS 2.0 (SOLICITAR CREDENCIAL SI NO SE TIENE)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177635" y="4433455"/>
            <a:ext cx="10335491" cy="6927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u="sng" dirty="0" smtClean="0"/>
              <a:t>PLAZO DE SOLICITUD </a:t>
            </a:r>
            <a:r>
              <a:rPr lang="es-ES_tradnl" dirty="0" smtClean="0"/>
              <a:t>(última convocatoria): 30 Junio-19 Julio y del 1-11 Septiembre (ORIENTATIVO)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71599" y="5569527"/>
            <a:ext cx="10335491" cy="6927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sng" dirty="0" smtClean="0"/>
              <a:t>CRITERIOS DE ASIGNACIÓN: </a:t>
            </a:r>
            <a:r>
              <a:rPr lang="es-ES_tradnl" dirty="0" smtClean="0"/>
              <a:t> 65% con el título de ESO; 20% con FP básica; 15% pruebas acceso</a:t>
            </a:r>
            <a:endParaRPr lang="es-E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0141" y="95482"/>
            <a:ext cx="9905998" cy="789709"/>
          </a:xfrm>
        </p:spPr>
        <p:txBody>
          <a:bodyPr/>
          <a:lstStyle/>
          <a:p>
            <a:pPr algn="ctr"/>
            <a:r>
              <a:rPr lang="es-ES_tradnl" b="1" dirty="0" smtClean="0"/>
              <a:t>Formación profesional reglada (FP)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794585" y="763271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solidFill>
                  <a:srgbClr val="FFC000"/>
                </a:solidFill>
              </a:rPr>
              <a:t>E-LEARNING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4320" y="1348046"/>
            <a:ext cx="11338560" cy="17456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rgbClr val="FFC000"/>
              </a:solidFill>
            </a:endParaRPr>
          </a:p>
          <a:p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</a:rPr>
              <a:t>INFORMACIÓN BÁSICA</a:t>
            </a:r>
            <a:r>
              <a:rPr lang="es-ES" sz="2400" dirty="0" smtClean="0">
                <a:solidFill>
                  <a:srgbClr val="FFC000"/>
                </a:solidFill>
              </a:rPr>
              <a:t>:</a:t>
            </a:r>
          </a:p>
          <a:p>
            <a:pPr marL="285750" indent="-285750" algn="ctr">
              <a:buFontTx/>
              <a:buChar char="-"/>
            </a:pPr>
            <a:endParaRPr lang="es-ES" dirty="0" smtClean="0"/>
          </a:p>
          <a:p>
            <a:r>
              <a:rPr lang="es-ES" sz="2400" dirty="0" smtClean="0"/>
              <a:t>- A TRAVÉS DE UNA PLATAFORMA VIRTUAL 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ESTRUCTURA MODULAR (el alumno decide en qué módulos se matricula)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EN CADA CICLO EXISTE UN CENTRO DE REFERENCIA EN CLM</a:t>
            </a:r>
          </a:p>
          <a:p>
            <a:pPr marL="285750" indent="-285750" algn="ctr">
              <a:buFontTx/>
              <a:buChar char="-"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74320" y="3337560"/>
            <a:ext cx="11338560" cy="3337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- OFERTA FORMATIVA CURSO 2016/17: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DE CADA CICLO SE OFERTA UN NÚMERO DE TERMINADO DE MÓDULOS (ITINERARIOS FORMATIVOS)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PARA LA FCT: MATRÍCULA EN UN CENTRO QUE TENGA EL CICLO EN MODALIDAD PRESENCIAL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4304066"/>
              </p:ext>
            </p:extLst>
          </p:nvPr>
        </p:nvGraphicFramePr>
        <p:xfrm>
          <a:off x="746760" y="3779520"/>
          <a:ext cx="10241280" cy="2142866"/>
        </p:xfrm>
        <a:graphic>
          <a:graphicData uri="http://schemas.openxmlformats.org/drawingml/2006/table">
            <a:tbl>
              <a:tblPr/>
              <a:tblGrid>
                <a:gridCol w="5120640"/>
                <a:gridCol w="5120640"/>
              </a:tblGrid>
              <a:tr h="271848">
                <a:tc>
                  <a:txBody>
                    <a:bodyPr/>
                    <a:lstStyle/>
                    <a:p>
                      <a:pPr fontAlgn="ctr"/>
                      <a:r>
                        <a:rPr lang="es-ES" sz="1400" b="1" u="sng" dirty="0">
                          <a:solidFill>
                            <a:srgbClr val="454545"/>
                          </a:solidFill>
                          <a:effectLst/>
                          <a:hlinkClick r:id="rId2" tooltip="Ciclos Formativos de Grado Medio en modalidad e-Learning"/>
                        </a:rPr>
                        <a:t>CICLOS FORMATIVOS DE GRADO MEDIO E-LEARNING:</a:t>
                      </a:r>
                      <a:endParaRPr lang="es-ES" sz="1400" dirty="0">
                        <a:solidFill>
                          <a:srgbClr val="092794"/>
                        </a:solidFill>
                        <a:effectLst/>
                      </a:endParaRPr>
                    </a:p>
                  </a:txBody>
                  <a:tcPr marL="42219" marR="42219" marT="21109" marB="2110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ES" sz="1400" b="1" u="sng" dirty="0">
                          <a:solidFill>
                            <a:srgbClr val="454545"/>
                          </a:solidFill>
                          <a:effectLst/>
                          <a:hlinkClick r:id="rId3" tooltip="Ciclos Formativos de Grado Superior en modalidad e-Learning"/>
                        </a:rPr>
                        <a:t>CICLOS FORMATIVOS DE GRADO SUPERIOR E-LEARNING:</a:t>
                      </a:r>
                      <a:endParaRPr lang="es-ES" sz="1400" dirty="0">
                        <a:solidFill>
                          <a:srgbClr val="092794"/>
                        </a:solidFill>
                        <a:effectLst/>
                      </a:endParaRPr>
                    </a:p>
                  </a:txBody>
                  <a:tcPr marL="42219" marR="42219" marT="21109" marB="2110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4" tooltip="Ciclo Formativo de Grado Medio E-Learning: INSTALACIONES ELÉCTRICAS Y AUTOMÁTICAS (LOE)"/>
                        </a:rPr>
                        <a:t>Instalaciones eléctricas y automáticas (LOE)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5" tooltip="Ciclo Formativo de Grado Medio E-Learning: EMERGENCIAS SANITARIAS"/>
                        </a:rPr>
                        <a:t>Emergencias sanitarias (LOE)</a:t>
                      </a:r>
                      <a:endParaRPr lang="es-ES" sz="1200" dirty="0">
                        <a:effectLst/>
                      </a:endParaRPr>
                    </a:p>
                    <a:p>
                      <a:pPr algn="l"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6" tooltip="Ciclo Formativo de Grado Medio E-Learning: GESTIÓN ADMINISTRATIVA"/>
                        </a:rPr>
                        <a:t>Gestión administrativa (LOE)</a:t>
                      </a:r>
                      <a:endParaRPr lang="es-ES" sz="1200" dirty="0">
                        <a:effectLst/>
                      </a:endParaRPr>
                    </a:p>
                    <a:p>
                      <a:pPr algn="l"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7" tooltip="Ciclo Formativo de Grado Medio E-Learning: SISTEMAS MICROINFORMÁTICOS Y REDES"/>
                        </a:rPr>
                        <a:t>Sistemas microinformáticos y redes (LOE)</a:t>
                      </a:r>
                      <a:endParaRPr lang="es-ES" sz="1200" dirty="0">
                        <a:effectLst/>
                      </a:endParaRPr>
                    </a:p>
                    <a:p>
                      <a:pPr algn="l"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8" tooltip="Ciclo Formativo de Grado Medio E-Learning: FARMACIA Y PARAFARMACIA"/>
                        </a:rPr>
                        <a:t>Farmacia y Parafarmacia (LOE)</a:t>
                      </a:r>
                      <a:endParaRPr lang="es-ES" sz="1200" dirty="0">
                        <a:effectLst/>
                      </a:endParaRPr>
                    </a:p>
                    <a:p>
                      <a:pPr algn="l"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9" tooltip="Ciclo Formativo de Grado Medio E-Learning: ATENCIÓN A PERSONAS EN SITUACIÓN DE DEPENDENCIA"/>
                        </a:rPr>
                        <a:t>Atención a Personas en Situación de Dependencia (LOE)</a:t>
                      </a:r>
                      <a:endParaRPr lang="es-ES" sz="1200" dirty="0">
                        <a:effectLst/>
                      </a:endParaRPr>
                    </a:p>
                  </a:txBody>
                  <a:tcPr marL="42219" marR="42219" marT="21109" marB="2110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0" tooltip="Ciclo Formativo de Grado Superior E-Learning: ADMINISTRACIÓN Y FINANZAS (LOE)"/>
                        </a:rPr>
                        <a:t>Administración y finanzas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1" tooltip="Ciclo Formativo de Grado Superior E-Learning: COMERCIO INTERNACIONAL (LOE)"/>
                        </a:rPr>
                        <a:t>Comercio internacional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2" tooltip="Ciclo Formativo de Grado Superior E-Learning: DESARROLLO DE APLICACIONES MULTIPLATAFORMAS (LOE)"/>
                        </a:rPr>
                        <a:t>Desarrollo de aplicaciones multiplataforma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3" tooltip="Ciclo Formativo de Grado Superior E-Learning: DESARROLLO DE APLICACIONES WEB (LOE)"/>
                        </a:rPr>
                        <a:t>Desarrollo de aplicaciones web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4" tooltip="Ciclo Formativo de Grado Superior E-Learning: EDUCACIÓN INFANTIL (LOE)"/>
                        </a:rPr>
                        <a:t>Educación infantil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5" tooltip="Ciclo Formativo de Grado Superior E-Learning: GESTIÓN DE VENTAS Y ESPACIOS COMERCIALES (LOE)"/>
                        </a:rPr>
                        <a:t>Gestión de ventas y espacios comerciales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6" tooltip="Ciclo Formativo de Grado Superior E-Learning: LABORATORIO DE ANÁLISIS Y CONTROL DE CALIDAD (LOE)"/>
                        </a:rPr>
                        <a:t>Laboratorio de análisis y control de calidad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7" tooltip="Ciclo Formativo de Grado Superior E-Learning: MÁRKETING Y PUBLICIDAD (LOE)"/>
                        </a:rPr>
                        <a:t>Marketing y publicidad (LOE)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8" tooltip="Ciclo Formativo de Grado Superior E-Learning: PREVENCIÓN DE RIESGOS PROFESIONALES (LOGSE)"/>
                        </a:rPr>
                        <a:t>Prevención de riesgos profesionales (LOGSE)</a:t>
                      </a:r>
                      <a:endParaRPr lang="es-ES" sz="1200" dirty="0">
                        <a:effectLst/>
                      </a:endParaRPr>
                    </a:p>
                    <a:p>
                      <a:pPr fontAlgn="ctr"/>
                      <a:r>
                        <a:rPr lang="es-ES" sz="1200" b="0" u="sng" dirty="0">
                          <a:solidFill>
                            <a:srgbClr val="454545"/>
                          </a:solidFill>
                          <a:effectLst/>
                          <a:hlinkClick r:id="rId19" tooltip="Ciclo Formativo de Grado Superior E-Learning: TRANSPORTE Y LOGÍSTICA"/>
                        </a:rPr>
                        <a:t>Transporte y logística (LOE)</a:t>
                      </a:r>
                      <a:endParaRPr lang="es-ES" sz="1200" dirty="0">
                        <a:effectLst/>
                      </a:endParaRPr>
                    </a:p>
                  </a:txBody>
                  <a:tcPr marL="42219" marR="42219" marT="21109" marB="2110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41863" y="2667000"/>
            <a:ext cx="12192000" cy="0"/>
          </a:xfrm>
          <a:prstGeom prst="rect">
            <a:avLst/>
          </a:prstGeom>
          <a:solidFill>
            <a:srgbClr val="EAED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2853" y="213360"/>
            <a:ext cx="9905998" cy="853440"/>
          </a:xfrm>
        </p:spPr>
        <p:txBody>
          <a:bodyPr/>
          <a:lstStyle/>
          <a:p>
            <a:pPr algn="ctr"/>
            <a:r>
              <a:rPr lang="es-ES_tradnl" b="1" dirty="0"/>
              <a:t>Formación profesional reglada (FP)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495412" y="958334"/>
            <a:ext cx="255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C000"/>
                </a:solidFill>
              </a:rPr>
              <a:t>E-LEARNING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50520" y="1543109"/>
            <a:ext cx="11292840" cy="30441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FECHAS IMPORTANTES (ORIENTATIVO, CONVOCATORIA ANTERIOR):</a:t>
            </a:r>
          </a:p>
          <a:p>
            <a:pPr algn="ctr"/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sz="2400" b="1" u="sng" dirty="0" smtClean="0"/>
              <a:t>CONVOCATORIA</a:t>
            </a:r>
            <a:r>
              <a:rPr lang="es-ES" sz="2400" dirty="0" smtClean="0"/>
              <a:t>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 smtClean="0"/>
              <a:t>JUNIO</a:t>
            </a:r>
          </a:p>
          <a:p>
            <a:endParaRPr lang="es-ES" sz="2400" dirty="0" smtClean="0"/>
          </a:p>
          <a:p>
            <a:pPr marL="285750" indent="-285750">
              <a:buFontTx/>
              <a:buChar char="-"/>
            </a:pPr>
            <a:r>
              <a:rPr lang="es-ES" sz="2400" b="1" u="sng" dirty="0"/>
              <a:t> </a:t>
            </a:r>
            <a:r>
              <a:rPr lang="es-ES" sz="2400" b="1" u="sng" dirty="0" smtClean="0"/>
              <a:t>PLAZO DE SOLICITUDES</a:t>
            </a:r>
            <a:r>
              <a:rPr lang="es-ES" sz="2400" dirty="0" smtClean="0"/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 smtClean="0"/>
              <a:t>	30 JUNIO-19 DE JULIO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 smtClean="0"/>
              <a:t>1-11 DE SEPTIEMBRE      </a:t>
            </a:r>
            <a:endParaRPr lang="es-ES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350520" y="4815840"/>
            <a:ext cx="11292840" cy="92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2"/>
              </a:rPr>
              <a:t>PARA MÁS INFORMACIÓN...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911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7558" y="263236"/>
            <a:ext cx="9905998" cy="817418"/>
          </a:xfrm>
        </p:spPr>
        <p:txBody>
          <a:bodyPr/>
          <a:lstStyle/>
          <a:p>
            <a:pPr algn="ctr"/>
            <a:r>
              <a:rPr lang="es-ES_tradnl" b="1" dirty="0" smtClean="0"/>
              <a:t>Formación profesional reglada (FP)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699165" y="955962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solidFill>
                  <a:srgbClr val="FFC000"/>
                </a:solidFill>
              </a:rPr>
              <a:t>ENSEÑANZA MODULAR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6364" y="1579418"/>
            <a:ext cx="11499272" cy="2189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 smtClean="0"/>
          </a:p>
          <a:p>
            <a:pPr algn="ctr"/>
            <a:r>
              <a:rPr lang="es-ES_tradnl" b="1" dirty="0" smtClean="0"/>
              <a:t>INFORMACIÓN BÁSICA</a:t>
            </a:r>
          </a:p>
          <a:p>
            <a:pPr algn="ctr"/>
            <a:endParaRPr lang="es-ES_tradnl" dirty="0" smtClean="0"/>
          </a:p>
          <a:p>
            <a:pPr algn="just"/>
            <a:r>
              <a:rPr lang="es-ES_tradnl" dirty="0" smtClean="0"/>
              <a:t>PERMITE MATRICULARSE EN DETERMINADOS MÓDULOS DE UN CICLO SIN TENER QUE MATRICULARSE EN UN CURSO COMPLETO (FLEXIBILIDAD DE HORARIOS)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AL MENOS 18 AÑOS CUMPLIDOS EN EL AÑO EN EL QUE COMIENZA EL CURSO AUNQUE CAREZCAN DE LOS REQUISITOS ACADÉMICOS OPORTUNOS</a:t>
            </a:r>
          </a:p>
          <a:p>
            <a:pPr algn="ctr"/>
            <a:endParaRPr lang="es-ES_tradnl" dirty="0" smtClean="0"/>
          </a:p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93963" y="3962400"/>
            <a:ext cx="41056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PLAZO PRESENTACIÓN SOLICITUDES</a:t>
            </a:r>
          </a:p>
          <a:p>
            <a:r>
              <a:rPr lang="es-ES_tradnl" dirty="0" smtClean="0"/>
              <a:t>(orientativo, última convocatoria):</a:t>
            </a:r>
          </a:p>
          <a:p>
            <a:endParaRPr lang="es-ES_tradnl" dirty="0" smtClean="0"/>
          </a:p>
          <a:p>
            <a:pPr>
              <a:buFont typeface="Wingdings" pitchFamily="2" charset="2"/>
              <a:buChar char="Ø"/>
            </a:pPr>
            <a:r>
              <a:rPr lang="es-ES_tradnl" b="1" u="sng" dirty="0" smtClean="0"/>
              <a:t> </a:t>
            </a:r>
            <a:r>
              <a:rPr lang="es-ES_tradnl" b="1" u="sng" dirty="0" err="1" smtClean="0"/>
              <a:t>CEPAs</a:t>
            </a:r>
            <a:r>
              <a:rPr lang="es-ES_tradnl" dirty="0" smtClean="0"/>
              <a:t>: 8-20 de Septiembre</a:t>
            </a:r>
          </a:p>
          <a:p>
            <a:pPr>
              <a:buFont typeface="Wingdings" pitchFamily="2" charset="2"/>
              <a:buChar char="Ø"/>
            </a:pPr>
            <a:endParaRPr lang="es-ES_tradnl" dirty="0" smtClean="0"/>
          </a:p>
          <a:p>
            <a:pPr>
              <a:buFont typeface="Wingdings" pitchFamily="2" charset="2"/>
              <a:buChar char="Ø"/>
            </a:pPr>
            <a:r>
              <a:rPr lang="es-ES_tradnl" b="1" u="sng" dirty="0" smtClean="0"/>
              <a:t> IES: </a:t>
            </a:r>
            <a:r>
              <a:rPr lang="es-ES_tradnl" dirty="0" smtClean="0"/>
              <a:t>15-29 de Septiembre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864353" y="4003963"/>
            <a:ext cx="73276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C000"/>
                </a:solidFill>
              </a:rPr>
              <a:t>FP MODULAR CEPA LOS LLANOS:</a:t>
            </a:r>
          </a:p>
          <a:p>
            <a:r>
              <a:rPr lang="es-ES_tradnl" b="1" dirty="0" smtClean="0">
                <a:solidFill>
                  <a:schemeClr val="accent3">
                    <a:lumMod val="75000"/>
                  </a:schemeClr>
                </a:solidFill>
              </a:rPr>
              <a:t>CFGM ATENCIÓN A PERSONAS EN SITUACIÓN  DE DEPENDENCIA</a:t>
            </a:r>
          </a:p>
          <a:p>
            <a:endParaRPr lang="es-ES_tradnl" dirty="0" smtClean="0"/>
          </a:p>
          <a:p>
            <a:r>
              <a:rPr lang="es-ES_tradnl" u="sng" dirty="0" smtClean="0">
                <a:solidFill>
                  <a:srgbClr val="FFC000"/>
                </a:solidFill>
              </a:rPr>
              <a:t>Oferta módulos curso 2016/2017:</a:t>
            </a:r>
          </a:p>
          <a:p>
            <a:endParaRPr lang="es-ES_tradnl" u="sng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es-ES_tradnl" dirty="0" smtClean="0"/>
              <a:t>Atención y apoyo psicosocial</a:t>
            </a:r>
          </a:p>
          <a:p>
            <a:pPr>
              <a:buFontTx/>
              <a:buChar char="-"/>
            </a:pPr>
            <a:r>
              <a:rPr lang="es-ES_tradnl" dirty="0" smtClean="0"/>
              <a:t> Apoyo a la comunicación</a:t>
            </a:r>
          </a:p>
          <a:p>
            <a:pPr>
              <a:buFontTx/>
              <a:buChar char="-"/>
            </a:pPr>
            <a:r>
              <a:rPr lang="es-ES_tradnl" dirty="0" smtClean="0"/>
              <a:t> Atención sanitaria</a:t>
            </a:r>
          </a:p>
          <a:p>
            <a:pPr>
              <a:buFontTx/>
              <a:buChar char="-"/>
            </a:pPr>
            <a:r>
              <a:rPr lang="es-ES_tradnl" dirty="0" smtClean="0"/>
              <a:t> Atención higiénica</a:t>
            </a:r>
          </a:p>
          <a:p>
            <a:pPr>
              <a:buFontTx/>
              <a:buChar char="-"/>
            </a:pPr>
            <a:r>
              <a:rPr lang="es-ES_tradnl" dirty="0" smtClean="0"/>
              <a:t> Inglés técnico 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68036" y="6373091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MÁS INFORMACIÓN...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7558" y="304800"/>
            <a:ext cx="9905998" cy="845127"/>
          </a:xfrm>
        </p:spPr>
        <p:txBody>
          <a:bodyPr/>
          <a:lstStyle/>
          <a:p>
            <a:pPr algn="ctr"/>
            <a:r>
              <a:rPr lang="es-ES_tradnl" b="1" dirty="0" smtClean="0"/>
              <a:t>Formación profesional reglada (FP)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796145" y="1080655"/>
            <a:ext cx="3976255" cy="83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PRUEBAS DE ACCESO </a:t>
            </a:r>
          </a:p>
          <a:p>
            <a:pPr algn="ctr"/>
            <a:r>
              <a:rPr lang="es-ES_tradn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GRADO MEDIO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2509" y="2011877"/>
            <a:ext cx="10321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sz="2000" dirty="0" smtClean="0">
                <a:solidFill>
                  <a:schemeClr val="tx1">
                    <a:lumMod val="95000"/>
                  </a:schemeClr>
                </a:solidFill>
              </a:rPr>
              <a:t>NO TENER TITULACIÓN PARA ACCESO DIRECTO + 17 AÑOS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dirty="0" smtClean="0">
                <a:solidFill>
                  <a:srgbClr val="FFC000"/>
                </a:solidFill>
              </a:rPr>
              <a:t> </a:t>
            </a:r>
            <a:r>
              <a:rPr lang="es-ES_tradnl" sz="2000" dirty="0" smtClean="0">
                <a:solidFill>
                  <a:schemeClr val="tx1">
                    <a:lumMod val="95000"/>
                  </a:schemeClr>
                </a:solidFill>
              </a:rPr>
              <a:t>PRUEBA ÚNICA PARA TODOS LOS CICLOS DE GRADO MEDIO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dirty="0" smtClean="0">
                <a:solidFill>
                  <a:srgbClr val="FFC000"/>
                </a:solidFill>
              </a:rPr>
              <a:t> ESTRUCTURA </a:t>
            </a:r>
            <a:r>
              <a:rPr lang="es-ES_tradnl" sz="2000" dirty="0" smtClean="0"/>
              <a:t>DE LA PRUEBA:</a:t>
            </a:r>
          </a:p>
          <a:p>
            <a:r>
              <a:rPr lang="es-ES_tradnl" sz="2000" dirty="0" smtClean="0"/>
              <a:t>		- COMUNICACIÓN</a:t>
            </a:r>
          </a:p>
          <a:p>
            <a:r>
              <a:rPr lang="es-ES_tradnl" sz="2000" dirty="0" smtClean="0"/>
              <a:t>		- SOCIAL</a:t>
            </a:r>
          </a:p>
          <a:p>
            <a:r>
              <a:rPr lang="es-ES_tradnl" sz="2000" dirty="0" smtClean="0"/>
              <a:t>		- CIENTÍFICO-TECNOLÓGICA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dirty="0" smtClean="0">
                <a:solidFill>
                  <a:srgbClr val="FFC000"/>
                </a:solidFill>
              </a:rPr>
              <a:t> </a:t>
            </a:r>
            <a:r>
              <a:rPr lang="es-ES_tradnl" sz="2000" dirty="0" smtClean="0"/>
              <a:t>POSIBILIDAD DE EXENCIONES (ver para más información)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dirty="0" smtClean="0">
                <a:solidFill>
                  <a:srgbClr val="FFC000"/>
                </a:solidFill>
              </a:rPr>
              <a:t> </a:t>
            </a:r>
            <a:r>
              <a:rPr lang="es-ES_tradnl" sz="2000" dirty="0" smtClean="0"/>
              <a:t>SUPERAR LA PRUEBA NO GARANTIZA LA ADMISIÓN AUTOMÁTICA EN UN CICLO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dirty="0" smtClean="0">
                <a:solidFill>
                  <a:srgbClr val="FFC000"/>
                </a:solidFill>
              </a:rPr>
              <a:t> </a:t>
            </a:r>
            <a:r>
              <a:rPr lang="es-ES_tradnl" sz="2000" dirty="0" smtClean="0"/>
              <a:t>DERECHO A CERTIFICACIÓN DE  LAS PRUEBAS SUPERADAS</a:t>
            </a:r>
            <a:endParaRPr lang="es-ES" sz="2000" dirty="0" smtClean="0">
              <a:solidFill>
                <a:srgbClr val="FFC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58327" y="5405438"/>
            <a:ext cx="5610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FECHAS CLAVE (ORIENTATIVAS, CURSO PASADO)</a:t>
            </a:r>
          </a:p>
          <a:p>
            <a:pPr algn="r">
              <a:buFontTx/>
              <a:buChar char="-"/>
            </a:pPr>
            <a:r>
              <a:rPr lang="es-ES_tradnl" dirty="0" smtClean="0"/>
              <a:t>CONVOCATORIA: 28 de Abril</a:t>
            </a:r>
          </a:p>
          <a:p>
            <a:pPr algn="r">
              <a:buFontTx/>
              <a:buChar char="-"/>
            </a:pPr>
            <a:r>
              <a:rPr lang="es-ES_tradnl" dirty="0" smtClean="0"/>
              <a:t>INSCRIPCIÓN: 2-13 Mayo</a:t>
            </a:r>
          </a:p>
          <a:p>
            <a:pPr algn="r">
              <a:buFontTx/>
              <a:buChar char="-"/>
            </a:pPr>
            <a:r>
              <a:rPr lang="es-ES_tradnl" dirty="0" smtClean="0"/>
              <a:t> PRUEBAS: 15-16 Junio/5 Septiembre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3227" y="6084516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hlinkClick r:id="rId2"/>
              </a:rPr>
              <a:t>PARA MÁS INFORMACIÓN...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85995" y="249381"/>
            <a:ext cx="9906000" cy="1052513"/>
          </a:xfrm>
        </p:spPr>
        <p:txBody>
          <a:bodyPr/>
          <a:lstStyle/>
          <a:p>
            <a:pPr algn="ctr"/>
            <a:r>
              <a:rPr lang="es-ES_tradnl" b="1" dirty="0"/>
              <a:t>Formación profesional reglada (FP)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045526" y="1260764"/>
            <a:ext cx="3976255" cy="83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PRUEBAS DE ACCESO </a:t>
            </a:r>
          </a:p>
          <a:p>
            <a:pPr algn="ctr"/>
            <a:r>
              <a:rPr lang="es-ES_tradn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GRADO SUPERIOR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77090" y="2392559"/>
          <a:ext cx="11194473" cy="41873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5903"/>
                <a:gridCol w="8168570"/>
              </a:tblGrid>
              <a:tr h="33182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500" dirty="0"/>
                    </a:p>
                  </a:txBody>
                  <a:tcPr/>
                </a:tc>
              </a:tr>
              <a:tr h="580698">
                <a:tc>
                  <a:txBody>
                    <a:bodyPr/>
                    <a:lstStyle/>
                    <a:p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REQUISITOS</a:t>
                      </a:r>
                      <a:endParaRPr lang="es-E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ALUMNOS CON 19 AÑOS O MÁS QUE NO DISPONGAN</a:t>
                      </a:r>
                      <a:r>
                        <a:rPr lang="es-ES_tradnl" baseline="0" dirty="0" smtClean="0"/>
                        <a:t> DE NINGUNA DE LAS CONDICIONES DE ACCESO</a:t>
                      </a:r>
                      <a:endParaRPr lang="es-ES" dirty="0"/>
                    </a:p>
                  </a:txBody>
                  <a:tcPr/>
                </a:tc>
              </a:tr>
              <a:tr h="580698">
                <a:tc>
                  <a:txBody>
                    <a:bodyPr/>
                    <a:lstStyle/>
                    <a:p>
                      <a:r>
                        <a:rPr lang="es-ES_tradnl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ESTRUCTURA</a:t>
                      </a:r>
                      <a:endParaRPr lang="es-E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u="sng" dirty="0" smtClean="0"/>
                        <a:t>PARTE COMÚN</a:t>
                      </a:r>
                      <a:r>
                        <a:rPr lang="es-ES_tradnl" dirty="0" smtClean="0"/>
                        <a:t>: LENGUA</a:t>
                      </a:r>
                      <a:r>
                        <a:rPr lang="es-ES_tradnl" baseline="0" dirty="0" smtClean="0"/>
                        <a:t> + INGLÉS + MATEMÁTICAS</a:t>
                      </a:r>
                    </a:p>
                    <a:p>
                      <a:r>
                        <a:rPr lang="es-ES_tradnl" u="sng" baseline="0" dirty="0" smtClean="0"/>
                        <a:t>PARTE ESPECÍFICA</a:t>
                      </a:r>
                      <a:r>
                        <a:rPr lang="es-ES_tradnl" baseline="0" dirty="0" smtClean="0"/>
                        <a:t>: DOS DE TRES MATERIAS DE OPCIÓN (Ver cuadro…)</a:t>
                      </a:r>
                    </a:p>
                  </a:txBody>
                  <a:tcPr/>
                </a:tc>
              </a:tr>
              <a:tr h="1284182">
                <a:tc>
                  <a:txBody>
                    <a:bodyPr/>
                    <a:lstStyle/>
                    <a:p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</a:t>
                      </a:r>
                      <a:r>
                        <a:rPr lang="es-ES_tradn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PREPARACIÓN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PRESENTACIÓN</a:t>
                      </a:r>
                      <a:r>
                        <a:rPr lang="es-ES_tradnl" baseline="0" dirty="0" smtClean="0"/>
                        <a:t> SOLICITUDES (orientativo): 19-29 de Julio</a:t>
                      </a:r>
                    </a:p>
                    <a:p>
                      <a:r>
                        <a:rPr lang="es-ES_tradnl" baseline="0" dirty="0" smtClean="0"/>
                        <a:t>PARTE COMÚN: MODALIDAD PRESENCIAL (IES Al-</a:t>
                      </a:r>
                      <a:r>
                        <a:rPr lang="es-ES_tradnl" baseline="0" dirty="0" err="1" smtClean="0"/>
                        <a:t>Basit</a:t>
                      </a:r>
                      <a:r>
                        <a:rPr lang="es-ES_tradnl" baseline="0" dirty="0" smtClean="0"/>
                        <a:t> y Don Bosco)</a:t>
                      </a:r>
                    </a:p>
                    <a:p>
                      <a:r>
                        <a:rPr lang="es-ES_tradnl" baseline="0" dirty="0" smtClean="0"/>
                        <a:t>PARTE ESPECÍFICA: MODALIDAD E-LEARNING (IES Gregorio Prieto, Valdepeñas)</a:t>
                      </a:r>
                      <a:endParaRPr lang="es-ES_tradnl" dirty="0" smtClean="0"/>
                    </a:p>
                    <a:p>
                      <a:endParaRPr lang="es-ES_tradnl" dirty="0" smtClean="0"/>
                    </a:p>
                  </a:txBody>
                  <a:tcPr/>
                </a:tc>
              </a:tr>
              <a:tr h="1078437">
                <a:tc>
                  <a:txBody>
                    <a:bodyPr/>
                    <a:lstStyle/>
                    <a:p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FECHAS ORIENTATIVAS</a:t>
                      </a:r>
                    </a:p>
                    <a:p>
                      <a:r>
                        <a:rPr lang="es-ES_tradnl" dirty="0" smtClean="0"/>
                        <a:t>(convocatoria</a:t>
                      </a:r>
                      <a:r>
                        <a:rPr lang="es-ES_tradnl" baseline="0" dirty="0" smtClean="0"/>
                        <a:t> anterior…)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s-ES_tradnl" dirty="0" smtClean="0"/>
                        <a:t>CONVOCATORIA: 28 de Abril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dirty="0" smtClean="0"/>
                        <a:t>INSCRIPCIÓN: 2-13 Mayo (TELEMÁTICA A TRAVÉS DE PAPÁS 2.0)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dirty="0" smtClean="0"/>
                        <a:t> PRUEBAS: 15-16 Junio/5 Septiembre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742218" y="1648691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2"/>
              </a:rPr>
              <a:t>MÁS INFORMACIÓN...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2141" y="180109"/>
            <a:ext cx="9905998" cy="55418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Formación profesional reglada (FP)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737813" y="665018"/>
            <a:ext cx="827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dirty="0" smtClean="0"/>
              <a:t>PARTE ESPECÍFICA DE LA PRUEBA DE ACCESO GRADO SUPERIOR: </a:t>
            </a:r>
          </a:p>
          <a:p>
            <a:pPr algn="ctr"/>
            <a:r>
              <a:rPr lang="es-ES_tradnl" sz="2000" dirty="0" smtClean="0"/>
              <a:t>VINCULACIÓN MATERIALES CON FAMILIAS PROFESIONALES</a:t>
            </a:r>
            <a:endParaRPr lang="es-ES" sz="20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43345" y="1421346"/>
          <a:ext cx="11360728" cy="5230904"/>
        </p:xfrm>
        <a:graphic>
          <a:graphicData uri="http://schemas.openxmlformats.org/drawingml/2006/table">
            <a:tbl>
              <a:tblPr/>
              <a:tblGrid>
                <a:gridCol w="6037326"/>
                <a:gridCol w="5323402"/>
              </a:tblGrid>
              <a:tr h="2179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dirty="0">
                          <a:solidFill>
                            <a:srgbClr val="870000"/>
                          </a:solidFill>
                        </a:rPr>
                        <a:t>OPCIONES Y FAMILIA PROFESIONAL A LOS QUE DA ACCESO</a:t>
                      </a:r>
                      <a:endParaRPr lang="es-ES" sz="1400" dirty="0">
                        <a:solidFill>
                          <a:srgbClr val="870000"/>
                        </a:solidFill>
                      </a:endParaRP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dirty="0">
                          <a:solidFill>
                            <a:srgbClr val="870000"/>
                          </a:solidFill>
                        </a:rPr>
                        <a:t>MATERIAS DE  REFERENCIA DEL BACHILLERATO</a:t>
                      </a:r>
                      <a:endParaRPr lang="es-ES" sz="1400" dirty="0">
                        <a:solidFill>
                          <a:srgbClr val="870000"/>
                        </a:solidFill>
                      </a:endParaRP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32863">
                <a:tc>
                  <a:txBody>
                    <a:bodyPr/>
                    <a:lstStyle/>
                    <a:p>
                      <a:pPr fontAlgn="ctr"/>
                      <a:r>
                        <a:rPr lang="es-ES" sz="1000" b="1">
                          <a:solidFill>
                            <a:srgbClr val="008CFF"/>
                          </a:solidFill>
                        </a:rPr>
                        <a:t>OPCIÓN A</a:t>
                      </a:r>
                      <a:endParaRPr lang="es-ES" sz="1000">
                        <a:solidFill>
                          <a:srgbClr val="008CFF"/>
                        </a:solidFill>
                      </a:endParaRP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/>
                        <a:t>Administración y gestión.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/>
                        <a:t>Comercio y marketing.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/>
                        <a:t>Hostelería y turismo.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/>
                        <a:t>Servicios socioculturales y a la comunidad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/>
                        <a:t>Imagen y sonido (Solo CFGS de Producción de audiovisuales y espectáculos)</a:t>
                      </a: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b="1" dirty="0">
                          <a:solidFill>
                            <a:srgbClr val="008CFF"/>
                          </a:solidFill>
                        </a:rPr>
                        <a:t>Materias de la OPCIÓN A</a:t>
                      </a: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:</a:t>
                      </a:r>
                      <a:br>
                        <a:rPr lang="es-ES" sz="1200" dirty="0">
                          <a:solidFill>
                            <a:srgbClr val="870000"/>
                          </a:solidFill>
                        </a:rPr>
                      </a:b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rgbClr val="870000"/>
                          </a:solidFill>
                        </a:rPr>
                      </a:b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Economía de la empresa.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Filosofía y ciudadanía.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Geografía.</a:t>
                      </a: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69534">
                <a:tc>
                  <a:txBody>
                    <a:bodyPr/>
                    <a:lstStyle/>
                    <a:p>
                      <a:pPr fontAlgn="ctr"/>
                      <a:r>
                        <a:rPr lang="es-ES" sz="1000" b="1" dirty="0">
                          <a:solidFill>
                            <a:srgbClr val="008CFF"/>
                          </a:solidFill>
                        </a:rPr>
                        <a:t>OPCIÓN B</a:t>
                      </a:r>
                      <a:endParaRPr lang="es-ES" sz="1000" dirty="0">
                        <a:solidFill>
                          <a:srgbClr val="008CFF"/>
                        </a:solidFill>
                      </a:endParaRP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Informática y comunicaciones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Edificación y obra civil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Fabricación Mecánica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Instalación y mantenimiento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Electricidad y electrónica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Madera, mueble y corcho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Actividades marítimo-pesqueras (excepto CFGS de Producción acuícola)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Artes gráficas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Artes y artesanía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Transporte y mantenimiento de vehículos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Textil, confección y </a:t>
                      </a:r>
                      <a:r>
                        <a:rPr lang="es-ES" sz="1000" dirty="0" smtClean="0"/>
                        <a:t>piel</a:t>
                      </a:r>
                      <a:endParaRPr lang="es-ES" sz="1000" dirty="0"/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Imagen y sonido 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Energía y agua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Industrias extractivas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Vidrio y cerámica</a:t>
                      </a: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ES" sz="1200" b="1" dirty="0">
                          <a:solidFill>
                            <a:srgbClr val="008CFF"/>
                          </a:solidFill>
                        </a:rPr>
                        <a:t>Materias de la OPCIÓN B</a:t>
                      </a:r>
                      <a:r>
                        <a:rPr lang="es-ES" sz="1200" dirty="0">
                          <a:solidFill>
                            <a:srgbClr val="008CFF"/>
                          </a:solidFill>
                        </a:rPr>
                        <a:t>:</a:t>
                      </a:r>
                    </a:p>
                    <a:p>
                      <a:pPr fontAlgn="ctr">
                        <a:buFont typeface="Arial"/>
                        <a:buNone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rgbClr val="870000"/>
                          </a:solidFill>
                        </a:rPr>
                      </a:b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Dibujo Técnico 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Tecnología Industrial   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Física.</a:t>
                      </a: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7531">
                <a:tc>
                  <a:txBody>
                    <a:bodyPr/>
                    <a:lstStyle/>
                    <a:p>
                      <a:pPr fontAlgn="ctr"/>
                      <a:r>
                        <a:rPr lang="es-ES" sz="1000" b="1" dirty="0">
                          <a:solidFill>
                            <a:srgbClr val="008CFF"/>
                          </a:solidFill>
                        </a:rPr>
                        <a:t>OPCIÓN C</a:t>
                      </a:r>
                      <a:endParaRPr lang="es-ES" sz="1000" dirty="0">
                        <a:solidFill>
                          <a:srgbClr val="008CFF"/>
                        </a:solidFill>
                      </a:endParaRP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Química.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Actividades físicas y deportivas.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Marítimo-pesquera (Sólo CFGS de Producción acuícola)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Agraria.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Industrias alimentarias.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Sanidad.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Imagen personal.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/>
                        <a:t>Seguridad y medio ambiente.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000" dirty="0" smtClean="0"/>
                        <a:t> </a:t>
                      </a:r>
                      <a:r>
                        <a:rPr lang="es-ES" sz="1000" dirty="0"/>
                        <a:t>CFGS de Curtidos y CFGS de procesos de ennoblecimiento textil)</a:t>
                      </a: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ES" sz="1200" b="1" dirty="0">
                          <a:solidFill>
                            <a:srgbClr val="008CFF"/>
                          </a:solidFill>
                        </a:rPr>
                        <a:t>Materias de la OPCIÓN C</a:t>
                      </a:r>
                      <a:r>
                        <a:rPr lang="es-ES" sz="1200" dirty="0" smtClean="0">
                          <a:solidFill>
                            <a:srgbClr val="008CFF"/>
                          </a:solidFill>
                        </a:rPr>
                        <a:t>:</a:t>
                      </a:r>
                    </a:p>
                    <a:p>
                      <a:pPr fontAlgn="ctr"/>
                      <a:endParaRPr lang="es-ES" sz="1200" dirty="0">
                        <a:solidFill>
                          <a:srgbClr val="008CFF"/>
                        </a:solidFill>
                      </a:endParaRP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 smtClean="0">
                          <a:solidFill>
                            <a:srgbClr val="870000"/>
                          </a:solidFill>
                        </a:rPr>
                        <a:t>Ciencias </a:t>
                      </a: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de la tierra y medioambientales.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Química.</a:t>
                      </a:r>
                    </a:p>
                    <a:p>
                      <a:pPr fontAlgn="ctr">
                        <a:buFont typeface="Arial"/>
                        <a:buChar char="•"/>
                      </a:pPr>
                      <a:r>
                        <a:rPr lang="es-ES" sz="1200" dirty="0">
                          <a:solidFill>
                            <a:srgbClr val="870000"/>
                          </a:solidFill>
                        </a:rPr>
                        <a:t>Biología.</a:t>
                      </a:r>
                    </a:p>
                  </a:txBody>
                  <a:tcPr marL="35186" marR="35186" marT="17593" marB="1759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174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704" y="277091"/>
            <a:ext cx="9905998" cy="857956"/>
          </a:xfrm>
        </p:spPr>
        <p:txBody>
          <a:bodyPr/>
          <a:lstStyle/>
          <a:p>
            <a:pPr algn="ctr"/>
            <a:r>
              <a:rPr lang="es-ES" dirty="0" smtClean="0"/>
              <a:t>PÁGINAS DE INTERÉS…</a:t>
            </a:r>
            <a:endParaRPr lang="es-ES" dirty="0"/>
          </a:p>
        </p:txBody>
      </p:sp>
      <p:pic>
        <p:nvPicPr>
          <p:cNvPr id="2050" name="Picture 2" descr="TODO 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51" y="1539240"/>
            <a:ext cx="3014345" cy="163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DEOS FP ASTU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13" y="1691640"/>
            <a:ext cx="3276746" cy="1952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82041" y="3262745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hlinkClick r:id="rId4"/>
              </a:rPr>
              <a:t>TODO FP...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49927" y="5749637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5"/>
              </a:rPr>
              <a:t>PORTAL ORIENTACIÓN PROFESIONAL</a:t>
            </a:r>
            <a:endParaRPr lang="es-ES" dirty="0"/>
          </a:p>
        </p:txBody>
      </p:sp>
      <p:pic>
        <p:nvPicPr>
          <p:cNvPr id="3074" name="Picture 2" descr="POP - Portal de Orientación Profesio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8446" y="4567094"/>
            <a:ext cx="2009775" cy="108585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318539" y="4846493"/>
            <a:ext cx="5125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s-ES_tradnl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T-ORIENTO</a:t>
            </a:r>
            <a:endParaRPr lang="es-ES_tradnl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Orientación académica y profesional</a:t>
            </a:r>
            <a:endParaRPr lang="es-ES_tradnl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86650" y="3686175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8"/>
              </a:rPr>
              <a:t>VÍDEOS FAMILIAS PROFESIONALES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570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995" y="346363"/>
            <a:ext cx="9905998" cy="857956"/>
          </a:xfrm>
        </p:spPr>
        <p:txBody>
          <a:bodyPr/>
          <a:lstStyle/>
          <a:p>
            <a:pPr algn="ctr"/>
            <a:r>
              <a:rPr lang="es-ES_tradnl" dirty="0" smtClean="0"/>
              <a:t>Inserción laboral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89709" y="2092036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2"/>
              </a:rPr>
              <a:t>PROFESIONES CON GRAN PORVENIR...</a:t>
            </a:r>
            <a:endParaRPr lang="es-ES" dirty="0"/>
          </a:p>
        </p:txBody>
      </p:sp>
      <p:pic>
        <p:nvPicPr>
          <p:cNvPr id="4" name="Picture 4" descr="chiste-f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3528" y="1294966"/>
            <a:ext cx="4726710" cy="236263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72835" y="4571999"/>
            <a:ext cx="53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ESTUDIOS DE FP CON MÁS SALIDAS LABORALES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786255" y="5237018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5"/>
              </a:rPr>
              <a:t>EMPLEABILIDAD EN ALBACETE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07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7666" y="1427018"/>
            <a:ext cx="9905998" cy="3630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C000"/>
                </a:solidFill>
              </a:rPr>
              <a:t>Más información:</a:t>
            </a:r>
          </a:p>
          <a:p>
            <a:pPr algn="ctr">
              <a:buNone/>
            </a:pPr>
            <a:r>
              <a:rPr lang="es-ES" sz="2400" dirty="0" smtClean="0"/>
              <a:t>ATENCIÓN ALUMNOS DEPARTAMENTO DE ORIENTACIÓN</a:t>
            </a:r>
          </a:p>
          <a:p>
            <a:pPr algn="ctr">
              <a:buNone/>
            </a:pPr>
            <a:r>
              <a:rPr lang="es-ES" sz="2400" dirty="0" smtClean="0"/>
              <a:t> CEPA LOS LLANOS</a:t>
            </a:r>
          </a:p>
          <a:p>
            <a:pPr lvl="1" algn="ctr">
              <a:buNone/>
            </a:pPr>
            <a:endParaRPr lang="es-ES_tradnl" sz="2400" dirty="0" smtClean="0"/>
          </a:p>
          <a:p>
            <a:pPr lvl="1" algn="ctr">
              <a:buNone/>
            </a:pPr>
            <a:endParaRPr lang="es-ES_tradnl" sz="2400" dirty="0" smtClean="0"/>
          </a:p>
          <a:p>
            <a:pPr lvl="1" algn="ctr">
              <a:buNone/>
            </a:pPr>
            <a:r>
              <a:rPr lang="es-ES_tradnl" sz="2400" dirty="0" smtClean="0"/>
              <a:t>TELÉFON0: 967222446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40582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141413" y="429491"/>
            <a:ext cx="990599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Itinerarios en el sistema educativo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MAYO 2017</a:t>
            </a:r>
            <a:endParaRPr lang="es-E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82493" y="6151706"/>
            <a:ext cx="3959225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36000" tIns="50112" rIns="36000" bIns="36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600">
                <a:solidFill>
                  <a:srgbClr val="000000"/>
                </a:solidFill>
              </a:rPr>
              <a:t>TÍTULO DE GRADUADO EN ESO</a:t>
            </a:r>
          </a:p>
        </p:txBody>
      </p:sp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4638243" y="3643456"/>
          <a:ext cx="3841750" cy="729238"/>
        </p:xfrm>
        <a:graphic>
          <a:graphicData uri="http://schemas.openxmlformats.org/drawingml/2006/table">
            <a:tbl>
              <a:tblPr/>
              <a:tblGrid>
                <a:gridCol w="384175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Título de Técnico Superior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Ciclos Formativos  Grado Superior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3"/>
          <p:cNvGraphicFramePr>
            <a:graphicFrameLocks noGrp="1"/>
          </p:cNvGraphicFramePr>
          <p:nvPr/>
        </p:nvGraphicFramePr>
        <p:xfrm>
          <a:off x="4835093" y="5040456"/>
          <a:ext cx="3830637" cy="729238"/>
        </p:xfrm>
        <a:graphic>
          <a:graphicData uri="http://schemas.openxmlformats.org/drawingml/2006/table">
            <a:tbl>
              <a:tblPr/>
              <a:tblGrid>
                <a:gridCol w="383063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Título de Técnico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Ciclos Formativos de Grado Medio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23"/>
          <p:cNvGraphicFramePr>
            <a:graphicFrameLocks noGrp="1"/>
          </p:cNvGraphicFramePr>
          <p:nvPr/>
        </p:nvGraphicFramePr>
        <p:xfrm>
          <a:off x="2725305" y="2138506"/>
          <a:ext cx="5357850" cy="729744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Título de Grado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Enseñanzas Universitarias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AutoShape 33">
            <a:hlinkClick r:id="rId2"/>
          </p:cNvPr>
          <p:cNvSpPr>
            <a:spLocks noChangeArrowheads="1"/>
          </p:cNvSpPr>
          <p:nvPr/>
        </p:nvSpPr>
        <p:spPr bwMode="auto">
          <a:xfrm>
            <a:off x="6444818" y="4370531"/>
            <a:ext cx="736600" cy="628650"/>
          </a:xfrm>
          <a:prstGeom prst="upArrowCallout">
            <a:avLst>
              <a:gd name="adj1" fmla="val 29293"/>
              <a:gd name="adj2" fmla="val 29293"/>
              <a:gd name="adj3" fmla="val 16667"/>
              <a:gd name="adj4" fmla="val 6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57347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s-ES_tradnl" sz="1000" dirty="0" smtClean="0">
                <a:solidFill>
                  <a:srgbClr val="000000"/>
                </a:solidFill>
              </a:rPr>
              <a:t>ACCESO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s-ES_tradnl" sz="1000" dirty="0" smtClean="0">
                <a:solidFill>
                  <a:srgbClr val="000000"/>
                </a:solidFill>
              </a:rPr>
              <a:t>DIRECTO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6" name="AutoShape 34">
            <a:hlinkClick r:id="rId3"/>
          </p:cNvPr>
          <p:cNvSpPr>
            <a:spLocks noChangeArrowheads="1"/>
          </p:cNvSpPr>
          <p:nvPr/>
        </p:nvSpPr>
        <p:spPr bwMode="auto">
          <a:xfrm>
            <a:off x="6054436" y="2930669"/>
            <a:ext cx="1387332" cy="68421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Prueba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1400" dirty="0" smtClean="0">
                <a:solidFill>
                  <a:srgbClr val="000000"/>
                </a:solidFill>
              </a:rPr>
              <a:t>Acceso*</a:t>
            </a:r>
            <a:endParaRPr lang="es-ES" sz="1400" dirty="0" smtClean="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400" dirty="0"/>
              <a:t>	</a:t>
            </a:r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auto">
          <a:xfrm>
            <a:off x="6481330" y="5773881"/>
            <a:ext cx="360363" cy="36036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 rot="-5400000">
            <a:off x="7617980" y="3413269"/>
            <a:ext cx="4891088" cy="90011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36000" tIns="51876" rIns="36000" bIns="36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SIN LA TITULACIÓN CORRESPONDIENTE</a:t>
            </a:r>
          </a:p>
        </p:txBody>
      </p:sp>
      <p:graphicFrame>
        <p:nvGraphicFramePr>
          <p:cNvPr id="19" name="Group 38"/>
          <p:cNvGraphicFramePr>
            <a:graphicFrameLocks noGrp="1"/>
          </p:cNvGraphicFramePr>
          <p:nvPr/>
        </p:nvGraphicFramePr>
        <p:xfrm>
          <a:off x="1510868" y="3651394"/>
          <a:ext cx="2519362" cy="729238"/>
        </p:xfrm>
        <a:graphic>
          <a:graphicData uri="http://schemas.openxmlformats.org/drawingml/2006/table">
            <a:tbl>
              <a:tblPr/>
              <a:tblGrid>
                <a:gridCol w="251936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Título de Bachiller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3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Bachillerato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AutoShape 49">
            <a:hlinkClick r:id="rId2"/>
          </p:cNvPr>
          <p:cNvSpPr>
            <a:spLocks noChangeArrowheads="1"/>
          </p:cNvSpPr>
          <p:nvPr/>
        </p:nvSpPr>
        <p:spPr bwMode="auto">
          <a:xfrm rot="-5400000">
            <a:off x="8819718" y="3559319"/>
            <a:ext cx="712787" cy="896937"/>
          </a:xfrm>
          <a:prstGeom prst="upArrowCallout">
            <a:avLst>
              <a:gd name="adj1" fmla="val 50000"/>
              <a:gd name="adj2" fmla="val 25000"/>
              <a:gd name="adj3" fmla="val 41945"/>
              <a:gd name="adj4" fmla="val 66667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57347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Prueba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acceso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1" name="AutoShape 34">
            <a:hlinkClick r:id="rId4"/>
          </p:cNvPr>
          <p:cNvSpPr>
            <a:spLocks noChangeArrowheads="1"/>
          </p:cNvSpPr>
          <p:nvPr/>
        </p:nvSpPr>
        <p:spPr bwMode="auto">
          <a:xfrm>
            <a:off x="2507673" y="2865581"/>
            <a:ext cx="1025236" cy="788988"/>
          </a:xfrm>
          <a:prstGeom prst="upArrow">
            <a:avLst>
              <a:gd name="adj1" fmla="val 50000"/>
              <a:gd name="adj2" fmla="val 5847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Prueba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acceso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400" dirty="0"/>
          </a:p>
        </p:txBody>
      </p:sp>
      <p:sp>
        <p:nvSpPr>
          <p:cNvPr id="22" name="21 Flecha arriba"/>
          <p:cNvSpPr/>
          <p:nvPr/>
        </p:nvSpPr>
        <p:spPr bwMode="auto">
          <a:xfrm>
            <a:off x="3134880" y="4365769"/>
            <a:ext cx="514350" cy="180657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/>
          </a:p>
        </p:txBody>
      </p:sp>
      <p:sp>
        <p:nvSpPr>
          <p:cNvPr id="23" name="22 Flecha derecha"/>
          <p:cNvSpPr/>
          <p:nvPr/>
        </p:nvSpPr>
        <p:spPr bwMode="auto">
          <a:xfrm>
            <a:off x="4011180" y="3794269"/>
            <a:ext cx="642938" cy="35718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/>
          </a:p>
        </p:txBody>
      </p:sp>
      <p:sp>
        <p:nvSpPr>
          <p:cNvPr id="24" name="23 Rectángulo">
            <a:hlinkClick r:id="rId5"/>
          </p:cNvPr>
          <p:cNvSpPr/>
          <p:nvPr/>
        </p:nvSpPr>
        <p:spPr bwMode="auto">
          <a:xfrm>
            <a:off x="8584768" y="2151206"/>
            <a:ext cx="1000125" cy="88293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400" dirty="0">
                <a:solidFill>
                  <a:schemeClr val="bg1"/>
                </a:solidFill>
              </a:rPr>
              <a:t>Prueba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400" dirty="0">
                <a:solidFill>
                  <a:schemeClr val="bg1"/>
                </a:solidFill>
              </a:rPr>
              <a:t>acceso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_tradnl" sz="1400" dirty="0" smtClean="0">
                <a:solidFill>
                  <a:schemeClr val="bg1"/>
                </a:solidFill>
              </a:rPr>
              <a:t>Mayores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_tradnl" sz="1400" dirty="0" smtClean="0">
                <a:solidFill>
                  <a:schemeClr val="bg1"/>
                </a:solidFill>
              </a:rPr>
              <a:t>25años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5" name="26 Flecha izquierda"/>
          <p:cNvSpPr>
            <a:spLocks noChangeArrowheads="1"/>
          </p:cNvSpPr>
          <p:nvPr/>
        </p:nvSpPr>
        <p:spPr bwMode="auto">
          <a:xfrm>
            <a:off x="8227580" y="2436956"/>
            <a:ext cx="285750" cy="28575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26" name="27 Flecha abajo"/>
          <p:cNvSpPr>
            <a:spLocks noChangeArrowheads="1"/>
          </p:cNvSpPr>
          <p:nvPr/>
        </p:nvSpPr>
        <p:spPr bwMode="auto">
          <a:xfrm>
            <a:off x="8299018" y="2794144"/>
            <a:ext cx="285750" cy="500062"/>
          </a:xfrm>
          <a:prstGeom prst="downArrow">
            <a:avLst>
              <a:gd name="adj1" fmla="val 50000"/>
              <a:gd name="adj2" fmla="val 49996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27" name="26 Llamada de flecha a la izquierda"/>
          <p:cNvSpPr/>
          <p:nvPr/>
        </p:nvSpPr>
        <p:spPr>
          <a:xfrm>
            <a:off x="8769926" y="5195454"/>
            <a:ext cx="858983" cy="665018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Prueba </a:t>
            </a:r>
          </a:p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acceso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35029" y="0"/>
            <a:ext cx="8676222" cy="761999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BACHILLERATO</a:t>
            </a:r>
            <a:endParaRPr lang="es-ES" sz="3600" dirty="0"/>
          </a:p>
        </p:txBody>
      </p:sp>
      <p:pic>
        <p:nvPicPr>
          <p:cNvPr id="1026" name="Picture 2" descr="Bachiller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72491"/>
            <a:ext cx="6720840" cy="2550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44830" y="4400550"/>
            <a:ext cx="4358640" cy="64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Lugar</a:t>
            </a:r>
            <a:endParaRPr lang="es-ES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67690" y="5189220"/>
            <a:ext cx="4335780" cy="64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Período de admisión</a:t>
            </a:r>
          </a:p>
          <a:p>
            <a:pPr algn="ctr"/>
            <a:r>
              <a:rPr lang="es-E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(Último curso, puede variar)</a:t>
            </a:r>
            <a:endParaRPr lang="es-ES" sz="2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Flecha a la derecha con bandas"/>
          <p:cNvSpPr/>
          <p:nvPr/>
        </p:nvSpPr>
        <p:spPr>
          <a:xfrm>
            <a:off x="5288280" y="5314950"/>
            <a:ext cx="2331720" cy="42672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Flecha a la derecha con bandas"/>
          <p:cNvSpPr/>
          <p:nvPr/>
        </p:nvSpPr>
        <p:spPr>
          <a:xfrm>
            <a:off x="5326380" y="4560570"/>
            <a:ext cx="2331720" cy="42672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936230" y="4446270"/>
            <a:ext cx="3947160" cy="64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IES BACHILLER SABUCO</a:t>
            </a:r>
            <a:endParaRPr lang="es-ES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936230" y="5231130"/>
            <a:ext cx="3947160" cy="64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 MAYO-13 JUNIO</a:t>
            </a:r>
          </a:p>
          <a:p>
            <a:pPr algn="ctr"/>
            <a:r>
              <a:rPr lang="es-ES_tradnl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5-14 SEPTIEMBRE</a:t>
            </a:r>
            <a:endParaRPr lang="es-ES" sz="2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63880" y="5981700"/>
            <a:ext cx="4358640" cy="64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Criterios admisión</a:t>
            </a:r>
            <a:endParaRPr lang="es-ES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Flecha a la derecha con bandas"/>
          <p:cNvSpPr/>
          <p:nvPr/>
        </p:nvSpPr>
        <p:spPr>
          <a:xfrm>
            <a:off x="5364480" y="6096000"/>
            <a:ext cx="2331720" cy="42672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955280" y="5989320"/>
            <a:ext cx="3947160" cy="64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ENSEÑANZAS ADULTOS</a:t>
            </a:r>
            <a:endParaRPr lang="es-ES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01645" y="3488620"/>
            <a:ext cx="689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/>
              <a:t>BACHILLERATO PARA ADULTOS</a:t>
            </a:r>
            <a:endParaRPr lang="es-ES" sz="3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1634" y="321252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3"/>
              </a:rPr>
              <a:t>ESTRUCTURA BACHILLERATO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646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2" y="182880"/>
            <a:ext cx="9905998" cy="857956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BACHILLERATO PARA ADULTOS</a:t>
            </a:r>
            <a:endParaRPr lang="es-ES" sz="36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753340" y="1269422"/>
            <a:ext cx="10763250" cy="513969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´</a:t>
            </a:r>
            <a:endParaRPr lang="es-ES" dirty="0"/>
          </a:p>
        </p:txBody>
      </p:sp>
      <p:sp>
        <p:nvSpPr>
          <p:cNvPr id="5" name="4 Flecha curvada hacia la derecha"/>
          <p:cNvSpPr/>
          <p:nvPr/>
        </p:nvSpPr>
        <p:spPr>
          <a:xfrm>
            <a:off x="2392680" y="853440"/>
            <a:ext cx="1531620" cy="10896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>
            <a:off x="8823960" y="853440"/>
            <a:ext cx="1249680" cy="11087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49780" y="1950720"/>
            <a:ext cx="3291840" cy="7467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NNO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NOCTURNO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953250" y="1969770"/>
            <a:ext cx="3291840" cy="74676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 DISTANCIA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295400" y="2933700"/>
            <a:ext cx="4754880" cy="305562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u="sng" dirty="0" smtClean="0">
                <a:solidFill>
                  <a:schemeClr val="bg1"/>
                </a:solidFill>
              </a:rPr>
              <a:t>ESTRUCTURA: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IGUAL RÉGIMEN ORDIN ARIO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DOS AÑOS ACADÉMICOS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u="sng" dirty="0" smtClean="0">
                <a:solidFill>
                  <a:schemeClr val="bg1"/>
                </a:solidFill>
              </a:rPr>
              <a:t>DOCENCIA</a:t>
            </a:r>
            <a:r>
              <a:rPr lang="es-ES" dirty="0" smtClean="0">
                <a:solidFill>
                  <a:schemeClr val="bg1"/>
                </a:solidFill>
              </a:rPr>
              <a:t>: 30 HORAS/SEMANA</a:t>
            </a:r>
          </a:p>
          <a:p>
            <a:pPr marL="285750" indent="-285750"/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u="sng" dirty="0" smtClean="0">
                <a:solidFill>
                  <a:schemeClr val="bg1"/>
                </a:solidFill>
              </a:rPr>
              <a:t>HORARIO</a:t>
            </a:r>
            <a:r>
              <a:rPr lang="es-ES" dirty="0" smtClean="0">
                <a:solidFill>
                  <a:schemeClr val="bg1"/>
                </a:solidFill>
              </a:rPr>
              <a:t>: 16:00/17:00-22:00/23:00 H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286499" y="2952750"/>
            <a:ext cx="4963391" cy="303657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</a:rPr>
              <a:t>PERMITE </a:t>
            </a:r>
            <a:r>
              <a:rPr lang="es-ES" u="sng" dirty="0" smtClean="0">
                <a:solidFill>
                  <a:schemeClr val="bg1"/>
                </a:solidFill>
              </a:rPr>
              <a:t>MATRÍCULA </a:t>
            </a:r>
            <a:r>
              <a:rPr lang="es-ES" dirty="0" smtClean="0">
                <a:solidFill>
                  <a:schemeClr val="bg1"/>
                </a:solidFill>
              </a:rPr>
              <a:t>POR CURSOS O MATERIAS</a:t>
            </a:r>
          </a:p>
          <a:p>
            <a:pPr marL="285750" indent="-285750">
              <a:buFontTx/>
              <a:buChar char="-"/>
            </a:pPr>
            <a:r>
              <a:rPr lang="es-ES_tradnl" u="sng" dirty="0" smtClean="0">
                <a:solidFill>
                  <a:schemeClr val="bg1"/>
                </a:solidFill>
              </a:rPr>
              <a:t>ESTRUCTURA</a:t>
            </a:r>
            <a:r>
              <a:rPr lang="es-ES_tradnl" dirty="0" smtClean="0">
                <a:solidFill>
                  <a:schemeClr val="bg1"/>
                </a:solidFill>
              </a:rPr>
              <a:t>: IGUAL RÉGIMEN ORDINARIO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u="sng" dirty="0" smtClean="0">
                <a:solidFill>
                  <a:schemeClr val="bg1"/>
                </a:solidFill>
              </a:rPr>
              <a:t>MATERIALES </a:t>
            </a:r>
            <a:r>
              <a:rPr lang="es-ES" dirty="0" smtClean="0">
                <a:solidFill>
                  <a:schemeClr val="bg1"/>
                </a:solidFill>
              </a:rPr>
              <a:t>DIGITALIZADOS Y GUÍAS DIDÁCTICAS GRATUITAS (SEGÚN ASIGNATURAS)</a:t>
            </a:r>
          </a:p>
          <a:p>
            <a:pPr marL="285750" indent="-285750">
              <a:buFontTx/>
              <a:buChar char="-"/>
            </a:pPr>
            <a:r>
              <a:rPr lang="es-ES_tradnl" u="sng" dirty="0" smtClean="0">
                <a:solidFill>
                  <a:schemeClr val="bg1"/>
                </a:solidFill>
              </a:rPr>
              <a:t>TUTORÍAS</a:t>
            </a:r>
            <a:r>
              <a:rPr lang="es-ES_tradnl" dirty="0" smtClean="0">
                <a:solidFill>
                  <a:schemeClr val="bg1"/>
                </a:solidFill>
              </a:rPr>
              <a:t> COLECTIVAS E INDIVID.</a:t>
            </a:r>
          </a:p>
        </p:txBody>
      </p:sp>
    </p:spTree>
    <p:extLst>
      <p:ext uri="{BB962C8B-B14F-4D97-AF65-F5344CB8AC3E}">
        <p14:creationId xmlns="" xmlns:p14="http://schemas.microsoft.com/office/powerpoint/2010/main" val="26493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74073"/>
            <a:ext cx="9905998" cy="8579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Acceso universidad mayores 25 años</a:t>
            </a:r>
            <a:br>
              <a:rPr lang="es-ES" b="1" dirty="0" smtClean="0"/>
            </a:br>
            <a:r>
              <a:rPr lang="es-ES" b="1" dirty="0" smtClean="0"/>
              <a:t>(universidad castilla-la mancha)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401782" y="1496291"/>
          <a:ext cx="11083636" cy="497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940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41413" y="263237"/>
            <a:ext cx="9905998" cy="85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Acceso universidad mayores 25 años</a:t>
            </a:r>
            <a:br>
              <a:rPr kumimoji="0" lang="es-ES" sz="32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(universidad castilla-la mancha)</a:t>
            </a:r>
            <a:endParaRPr kumimoji="0" lang="es-ES" sz="32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" y="1717963"/>
            <a:ext cx="1801091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FASE GENERAL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443345" y="3491345"/>
            <a:ext cx="1884220" cy="2008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FASE ESPECÍFICA</a:t>
            </a:r>
          </a:p>
          <a:p>
            <a:pPr algn="ctr"/>
            <a:r>
              <a:rPr lang="es-ES_tradnl" sz="1600" dirty="0" smtClean="0"/>
              <a:t>(dos materias vinculadas con una de las cinco opciones)</a:t>
            </a:r>
            <a:endParaRPr lang="es-ES" sz="1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8312728" y="1385454"/>
            <a:ext cx="3034145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COMENTARIO TEXTO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8271164" y="2078181"/>
            <a:ext cx="3034145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LENGUA CASTELLANA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8215746" y="2784763"/>
            <a:ext cx="3034145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LENGUA EXTRANJERA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56364" y="1233055"/>
            <a:ext cx="3438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 PRUEBA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32909" y="3546764"/>
            <a:ext cx="8492836" cy="3144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Flecha derecha"/>
          <p:cNvSpPr/>
          <p:nvPr/>
        </p:nvSpPr>
        <p:spPr>
          <a:xfrm>
            <a:off x="2507673" y="2036618"/>
            <a:ext cx="5209309" cy="36021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2493818" y="4336473"/>
            <a:ext cx="886691" cy="34636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C000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768436" y="3782290"/>
          <a:ext cx="7924800" cy="28421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2400"/>
                <a:gridCol w="3962400"/>
              </a:tblGrid>
              <a:tr h="432993">
                <a:tc>
                  <a:txBody>
                    <a:bodyPr/>
                    <a:lstStyle/>
                    <a:p>
                      <a:r>
                        <a:rPr lang="es-ES_tradnl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A- ARTES Y HUMANIDADES</a:t>
                      </a:r>
                      <a:endParaRPr lang="es-ES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Dibujo</a:t>
                      </a:r>
                      <a:r>
                        <a:rPr lang="es-ES_tradnl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artístico, Geografía, Hª del Arte, Hª de España, Hª de la Filosofía y Literatura Universal</a:t>
                      </a:r>
                      <a:endParaRPr lang="es-ES" sz="1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2993">
                <a:tc>
                  <a:txBody>
                    <a:bodyPr/>
                    <a:lstStyle/>
                    <a:p>
                      <a:r>
                        <a:rPr lang="es-ES_tradnl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B- CIENCIAS</a:t>
                      </a:r>
                      <a:endParaRPr lang="es-E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Biología,</a:t>
                      </a:r>
                      <a:r>
                        <a:rPr lang="es-ES_tradnl" sz="1200" baseline="0" dirty="0" smtClean="0"/>
                        <a:t> Ciencias de la Tierra y Medioambientales, Física, Matemáticas y Química</a:t>
                      </a:r>
                      <a:endParaRPr lang="es-E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2993"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C-CIENCIAS</a:t>
                      </a:r>
                      <a:r>
                        <a:rPr lang="es-ES_tradnl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DE LA SALUD</a:t>
                      </a:r>
                      <a:endParaRPr lang="es-E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Biología, Matemáticas y Química</a:t>
                      </a:r>
                      <a:endParaRPr lang="es-E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47357"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D-CIENCIAS</a:t>
                      </a:r>
                      <a:r>
                        <a:rPr lang="es-ES_tradnl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SOCIALES Y JURIDICAS</a:t>
                      </a:r>
                      <a:endParaRPr lang="es-E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Biología, Economía,</a:t>
                      </a:r>
                      <a:r>
                        <a:rPr lang="es-ES_tradnl" sz="1200" baseline="0" dirty="0" smtClean="0"/>
                        <a:t> Geografía, Hª de España, Hª de la Filosofía y Matemáticas de Ciencias Sociales</a:t>
                      </a:r>
                      <a:endParaRPr lang="es-E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47357"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E- INGENIERÍA Y ARQUITECTURA</a:t>
                      </a:r>
                      <a:endParaRPr lang="es-E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Ciencias de la Tierra y Medioambientales, Dibujo</a:t>
                      </a:r>
                      <a:r>
                        <a:rPr lang="es-ES_tradnl" sz="1200" baseline="0" dirty="0" smtClean="0"/>
                        <a:t> Técnico, Física, Matemáticas, Química y Tecnología Industrial</a:t>
                      </a:r>
                      <a:endParaRPr lang="es-E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4431" y="304800"/>
            <a:ext cx="9905998" cy="8579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Acceso universidad mayores 25 años</a:t>
            </a:r>
            <a:br>
              <a:rPr lang="es-ES" b="1" dirty="0" smtClean="0"/>
            </a:br>
            <a:r>
              <a:rPr lang="es-ES" b="1" dirty="0" smtClean="0"/>
              <a:t>(universidad castilla-la mancha)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22601" y="2687349"/>
            <a:ext cx="3052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SUPERACIÓN DE LA</a:t>
            </a:r>
          </a:p>
          <a:p>
            <a:pPr algn="ctr"/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</a:t>
            </a:r>
            <a:endParaRPr lang="es-ES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342536" y="3037176"/>
            <a:ext cx="1496291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397086" y="2762250"/>
            <a:ext cx="128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posibilita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957889" y="1482437"/>
            <a:ext cx="5673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ACCESO ESTUDIOS UNIVERSITARIOS</a:t>
            </a:r>
          </a:p>
          <a:p>
            <a:pPr algn="ctr"/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(GRADOS)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28892" y="2757920"/>
            <a:ext cx="508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ACCESO</a:t>
            </a: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FP GRADO SUPERIOR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07455" y="3678815"/>
            <a:ext cx="5541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CERTIFICADOS PROFESIONALIDAD </a:t>
            </a:r>
          </a:p>
          <a:p>
            <a:pPr algn="ctr"/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NIVEL 3 (EMPLEO)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64406" y="4868142"/>
            <a:ext cx="5665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 EL TÍTULO ESO: EQUIVALENCIA</a:t>
            </a:r>
          </a:p>
          <a:p>
            <a:r>
              <a:rPr lang="es-ES_tradnl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BACHILLERATO </a:t>
            </a:r>
            <a:r>
              <a:rPr lang="es-ES_tradnl" sz="24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ACCESO EMPLEO </a:t>
            </a:r>
          </a:p>
          <a:p>
            <a:pPr algn="ctr"/>
            <a:r>
              <a:rPr lang="es-ES_tradnl" sz="24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PÚBLICO Y PRIVADO</a:t>
            </a:r>
            <a:endParaRPr lang="es-ES" sz="24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" y="4142509"/>
            <a:ext cx="5400675" cy="2444029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sng" dirty="0" smtClean="0">
                <a:solidFill>
                  <a:srgbClr val="FFC000"/>
                </a:solidFill>
              </a:rPr>
              <a:t>CEPA LOS LLANOS:</a:t>
            </a:r>
          </a:p>
          <a:p>
            <a:pPr algn="ctr"/>
            <a:endParaRPr lang="es-ES_tradnl" dirty="0" smtClean="0">
              <a:solidFill>
                <a:srgbClr val="FFC000"/>
              </a:solidFill>
            </a:endParaRPr>
          </a:p>
          <a:p>
            <a:pPr algn="ctr"/>
            <a:r>
              <a:rPr lang="es-ES_tradnl" b="1" dirty="0" smtClean="0">
                <a:solidFill>
                  <a:srgbClr val="FFC000"/>
                </a:solidFill>
              </a:rPr>
              <a:t>OFERTA CURSO PREPARACIÓN PRUEBA ACCESO 25 AÑOS UCLM</a:t>
            </a:r>
          </a:p>
          <a:p>
            <a:pPr algn="ctr"/>
            <a:endParaRPr lang="es-ES_tradnl" dirty="0" smtClean="0">
              <a:solidFill>
                <a:srgbClr val="FFC000"/>
              </a:solidFill>
            </a:endParaRPr>
          </a:p>
          <a:p>
            <a:pPr algn="ctr">
              <a:buFontTx/>
              <a:buChar char="-"/>
            </a:pPr>
            <a:r>
              <a:rPr lang="es-ES_tradnl" dirty="0" smtClean="0">
                <a:solidFill>
                  <a:srgbClr val="FFC000"/>
                </a:solidFill>
              </a:rPr>
              <a:t>MATRÍCULA: MAYO/JUNIO (período ordinario)</a:t>
            </a:r>
          </a:p>
          <a:p>
            <a:pPr algn="ctr">
              <a:buFontTx/>
              <a:buChar char="-"/>
            </a:pPr>
            <a:r>
              <a:rPr lang="es-ES_tradnl" dirty="0" smtClean="0">
                <a:solidFill>
                  <a:srgbClr val="FFC000"/>
                </a:solidFill>
              </a:rPr>
              <a:t> CURSO: SEPTIEMBRE-ABRIL</a:t>
            </a:r>
          </a:p>
          <a:p>
            <a:pPr algn="ctr"/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476510" y="6234545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Más información...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374073"/>
            <a:ext cx="9905998" cy="831273"/>
          </a:xfrm>
        </p:spPr>
        <p:txBody>
          <a:bodyPr/>
          <a:lstStyle/>
          <a:p>
            <a:pPr algn="ctr"/>
            <a:r>
              <a:rPr lang="es-ES_tradnl" b="1" dirty="0" smtClean="0"/>
              <a:t>Formación profesional reglada (fp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90946" y="2881746"/>
            <a:ext cx="3214254" cy="130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FAMILIAS PROFESIONALES</a:t>
            </a:r>
          </a:p>
          <a:p>
            <a:pPr algn="ctr"/>
            <a:r>
              <a:rPr lang="es-ES" dirty="0" smtClean="0">
                <a:hlinkClick r:id="rId2"/>
              </a:rPr>
              <a:t>catálogo de títulos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3768436" y="3241963"/>
            <a:ext cx="1177637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223163" y="2798619"/>
            <a:ext cx="1801091" cy="13993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CICLOS FORMATIVOS</a:t>
            </a:r>
          </a:p>
          <a:p>
            <a:pPr algn="ctr"/>
            <a:endParaRPr lang="es-ES" dirty="0"/>
          </a:p>
        </p:txBody>
      </p:sp>
      <p:sp>
        <p:nvSpPr>
          <p:cNvPr id="6" name="5 Flecha curvada hacia abajo"/>
          <p:cNvSpPr/>
          <p:nvPr/>
        </p:nvSpPr>
        <p:spPr>
          <a:xfrm>
            <a:off x="6594764" y="2008910"/>
            <a:ext cx="969818" cy="7065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>
            <a:off x="6359236" y="4267201"/>
            <a:ext cx="1136073" cy="7897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439891" y="2826327"/>
            <a:ext cx="2798618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GRADO MEDIO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509164" y="4059382"/>
            <a:ext cx="2757055" cy="73429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GRADO SUPERIOR</a:t>
            </a:r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5971308" y="4350327"/>
            <a:ext cx="318655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223164" y="5527964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Estructurados en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558145" y="5846618"/>
            <a:ext cx="3726873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MÓDULOS + FCT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0571018" y="2798619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TÍTULO DE</a:t>
            </a:r>
          </a:p>
          <a:p>
            <a:r>
              <a:rPr lang="es-ES_tradnl" dirty="0" smtClean="0"/>
              <a:t>TÉCNICO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571017" y="3962400"/>
            <a:ext cx="1250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TÍTULO DE</a:t>
            </a:r>
          </a:p>
          <a:p>
            <a:r>
              <a:rPr lang="es-ES_tradnl" dirty="0" smtClean="0"/>
              <a:t>TÉCNICO</a:t>
            </a:r>
          </a:p>
          <a:p>
            <a:r>
              <a:rPr lang="es-ES_tradnl" dirty="0" smtClean="0"/>
              <a:t>SUPERIOR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0" y="4239491"/>
            <a:ext cx="395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Ejemplo: Servicios Socioculturales </a:t>
            </a:r>
          </a:p>
          <a:p>
            <a:pPr algn="ctr"/>
            <a:r>
              <a:rPr lang="es-ES" dirty="0" smtClean="0">
                <a:hlinkClick r:id="rId3"/>
              </a:rPr>
              <a:t>y a la comunidad (SSC)</a:t>
            </a:r>
            <a:endParaRPr lang="es-ES" dirty="0"/>
          </a:p>
        </p:txBody>
      </p:sp>
      <p:sp>
        <p:nvSpPr>
          <p:cNvPr id="17" name="16 Flecha abajo"/>
          <p:cNvSpPr/>
          <p:nvPr/>
        </p:nvSpPr>
        <p:spPr>
          <a:xfrm>
            <a:off x="8825345" y="3726873"/>
            <a:ext cx="304800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  <p:bldP spid="12" grpId="0"/>
      <p:bldP spid="12" grpId="1"/>
      <p:bldP spid="13" grpId="0" animBg="1"/>
      <p:bldP spid="13" grpId="1" animBg="1"/>
      <p:bldP spid="14" grpId="0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346364"/>
            <a:ext cx="9905998" cy="1039091"/>
          </a:xfrm>
        </p:spPr>
        <p:txBody>
          <a:bodyPr/>
          <a:lstStyle/>
          <a:p>
            <a:pPr algn="ctr"/>
            <a:r>
              <a:rPr lang="es-ES_tradnl" b="1" dirty="0" smtClean="0"/>
              <a:t>Formación profesional reglada (FP)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045527" y="1607128"/>
            <a:ext cx="3588328" cy="127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MODALIDADES ENSEÑANZA</a:t>
            </a:r>
            <a:endParaRPr lang="es-ES" b="1" dirty="0"/>
          </a:p>
        </p:txBody>
      </p:sp>
      <p:sp>
        <p:nvSpPr>
          <p:cNvPr id="4" name="3 Elipse"/>
          <p:cNvSpPr/>
          <p:nvPr/>
        </p:nvSpPr>
        <p:spPr>
          <a:xfrm>
            <a:off x="678873" y="3810000"/>
            <a:ext cx="2923309" cy="1496291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PRESENCIAL ORDINARIA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4544291" y="3699164"/>
            <a:ext cx="2923309" cy="1496291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E-LEARNING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8742218" y="3837709"/>
            <a:ext cx="2923309" cy="1496291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MODULAR</a:t>
            </a:r>
            <a:endParaRPr lang="es-ES" dirty="0"/>
          </a:p>
        </p:txBody>
      </p:sp>
      <p:sp>
        <p:nvSpPr>
          <p:cNvPr id="8" name="7 Flecha curvada hacia la derecha"/>
          <p:cNvSpPr/>
          <p:nvPr/>
        </p:nvSpPr>
        <p:spPr>
          <a:xfrm>
            <a:off x="1039091" y="2064327"/>
            <a:ext cx="2715491" cy="156556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>
            <a:off x="7869381" y="1995054"/>
            <a:ext cx="2410692" cy="1731819"/>
          </a:xfrm>
          <a:prstGeom prst="curvedLeftArrow">
            <a:avLst>
              <a:gd name="adj1" fmla="val 25000"/>
              <a:gd name="adj2" fmla="val 47589"/>
              <a:gd name="adj3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2372</TotalTime>
  <Words>1259</Words>
  <Application>Microsoft Office PowerPoint</Application>
  <PresentationFormat>Personalizado</PresentationFormat>
  <Paragraphs>306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Malla</vt:lpstr>
      <vt:lpstr>Itinerarios formativos tras LA ESO…</vt:lpstr>
      <vt:lpstr>Itinerarios en el sistema educativo  MAYO 2017</vt:lpstr>
      <vt:lpstr>BACHILLERATO</vt:lpstr>
      <vt:lpstr>BACHILLERATO PARA ADULTOS</vt:lpstr>
      <vt:lpstr>Acceso universidad mayores 25 años (universidad castilla-la mancha)</vt:lpstr>
      <vt:lpstr>Diapositiva 6</vt:lpstr>
      <vt:lpstr>Acceso universidad mayores 25 años (universidad castilla-la mancha)</vt:lpstr>
      <vt:lpstr>Formación profesional reglada (fp)</vt:lpstr>
      <vt:lpstr>Formación profesional reglada (FP)</vt:lpstr>
      <vt:lpstr>Formación profesional reglada (FP)</vt:lpstr>
      <vt:lpstr>Formación profesional reglada (FP)</vt:lpstr>
      <vt:lpstr>Formación profesional reglada (FP)</vt:lpstr>
      <vt:lpstr>Formación profesional reglada (FP)</vt:lpstr>
      <vt:lpstr>Formación profesional reglada (FP)</vt:lpstr>
      <vt:lpstr>Formación profesional reglada (FP)</vt:lpstr>
      <vt:lpstr>Formación profesional reglada (FP)</vt:lpstr>
      <vt:lpstr>PÁGINAS DE INTERÉS…</vt:lpstr>
      <vt:lpstr>Inserción laboral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INVESTIGACIÓN CIENTÍFICA EN CRIMINOLOGÍA PARTE II</dc:title>
  <dc:creator>JORGE JAVIER RICARTE TRIVES</dc:creator>
  <cp:lastModifiedBy>JORGE</cp:lastModifiedBy>
  <cp:revision>176</cp:revision>
  <dcterms:created xsi:type="dcterms:W3CDTF">2016-10-23T10:42:38Z</dcterms:created>
  <dcterms:modified xsi:type="dcterms:W3CDTF">2017-05-01T17:37:32Z</dcterms:modified>
</cp:coreProperties>
</file>